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13"/>
  </p:notesMasterIdLst>
  <p:sldIdLst>
    <p:sldId id="256" r:id="rId12"/>
  </p:sldIdLst>
  <p:sldSz cx="43891200" cy="329184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0052E-605A-1CFF-B668-581675332361}" name="Ramanan, Paritosh Parnad" initials="RPP" userId="S::paritosh.ramanan@okstate.edu::5c20516e-2124-4103-9710-75588da2a34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46"/>
    <p:restoredTop sz="94712"/>
  </p:normalViewPr>
  <p:slideViewPr>
    <p:cSldViewPr>
      <p:cViewPr>
        <p:scale>
          <a:sx n="50" d="100"/>
          <a:sy n="50" d="100"/>
        </p:scale>
        <p:origin x="-224" y="144"/>
      </p:cViewPr>
      <p:guideLst>
        <p:guide orient="horz" pos="10368"/>
        <p:guide pos="13824"/>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Master" Target="slideMasters/slideMaster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DD5622D-4670-8F41-B2C2-27ED41D94E86}" authorId="{1610052E-605A-1CFF-B668-581675332361}" created="2024-04-17T17:05:21.649">
    <ac:txMkLst xmlns:ac="http://schemas.microsoft.com/office/drawing/2013/main/command">
      <pc:docMk xmlns:pc="http://schemas.microsoft.com/office/powerpoint/2013/main/command"/>
      <pc:sldMk xmlns:pc="http://schemas.microsoft.com/office/powerpoint/2013/main/command" cId="0" sldId="256"/>
      <ac:spMk id="75" creationId="{00000000-0000-0000-0000-000000000000}"/>
      <ac:txMk cp="175" len="117">
        <ac:context len="411" hash="1801025649"/>
      </ac:txMk>
    </ac:txMkLst>
    <p188:pos x="12703649" y="592731"/>
    <p188:txBody>
      <a:bodyPr/>
      <a:lstStyle/>
      <a:p>
        <a:r>
          <a:rPr lang="en-US"/>
          <a:t>Cannot be more than two lines long.</a:t>
        </a:r>
      </a:p>
    </p188:txBody>
  </p188:cm>
  <p188:cm id="{10198883-077A-AB4C-9C5C-1876233791E5}" authorId="{1610052E-605A-1CFF-B668-581675332361}" created="2024-04-17T17:17:19.487">
    <ac:txMkLst xmlns:ac="http://schemas.microsoft.com/office/drawing/2013/main/command">
      <pc:docMk xmlns:pc="http://schemas.microsoft.com/office/powerpoint/2013/main/command"/>
      <pc:sldMk xmlns:pc="http://schemas.microsoft.com/office/powerpoint/2013/main/command" cId="0" sldId="256"/>
      <ac:spMk id="2" creationId="{33D06A88-83AE-76E4-55B5-3FBF917EC7D3}"/>
      <ac:txMk cp="65" len="556">
        <ac:context len="622" hash="2317508292"/>
      </ac:txMk>
    </ac:txMkLst>
    <p188:pos x="13788531" y="1017367"/>
    <p188:txBody>
      <a:bodyPr/>
      <a:lstStyle/>
      <a:p>
        <a:r>
          <a:rPr lang="en-US"/>
          <a:t>Contributions must always start with an Action word!</a:t>
        </a:r>
      </a:p>
    </p188:txBody>
  </p188:cm>
  <p188:cm id="{AD517230-F6CC-E14A-82BD-7AF5850A3B44}" authorId="{1610052E-605A-1CFF-B668-581675332361}" created="2024-04-17T17:18:26.420">
    <ac:txMkLst xmlns:ac="http://schemas.microsoft.com/office/drawing/2013/main/command">
      <pc:docMk xmlns:pc="http://schemas.microsoft.com/office/powerpoint/2013/main/command"/>
      <pc:sldMk xmlns:pc="http://schemas.microsoft.com/office/powerpoint/2013/main/command" cId="0" sldId="256"/>
      <ac:spMk id="75" creationId="{00000000-0000-0000-0000-000000000000}"/>
      <ac:txMk cp="0" len="410">
        <ac:context len="411" hash="1801025649"/>
      </ac:txMk>
    </ac:txMkLst>
    <p188:pos x="13463066" y="595235"/>
    <p188:txBody>
      <a:bodyPr/>
      <a:lstStyle/>
      <a:p>
        <a:r>
          <a:rPr lang="en-US"/>
          <a:t>Put the stochastic optimization formulation from the paper here and argue as to why its important!</a:t>
        </a:r>
      </a:p>
    </p188:txBody>
  </p188:cm>
  <p188:cm id="{AC84F20B-C24A-2541-B22D-90B8D67571C1}" authorId="{1610052E-605A-1CFF-B668-581675332361}" created="2024-04-17T17:19:00.272">
    <ac:deMkLst xmlns:ac="http://schemas.microsoft.com/office/drawing/2013/main/command">
      <pc:docMk xmlns:pc="http://schemas.microsoft.com/office/powerpoint/2013/main/command"/>
      <pc:sldMk xmlns:pc="http://schemas.microsoft.com/office/powerpoint/2013/main/command" cId="0" sldId="256"/>
      <ac:grpSpMk id="97" creationId="{DEF34AA0-33D4-BD6F-53CB-925C406B0F39}"/>
    </ac:deMkLst>
    <p188:txBody>
      <a:bodyPr/>
      <a:lstStyle/>
      <a:p>
        <a:r>
          <a:rPr lang="en-US"/>
          <a:t>Move this to the middle. Use the updated figure that does not include the typo (Check Slack)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PlaceHolder 1"/>
          <p:cNvSpPr>
            <a:spLocks noGrp="1" noRot="1" noChangeAspect="1"/>
          </p:cNvSpPr>
          <p:nvPr>
            <p:ph type="sldImg"/>
          </p:nvPr>
        </p:nvSpPr>
        <p:spPr>
          <a:xfrm>
            <a:off x="0" y="764280"/>
            <a:ext cx="0" cy="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6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64"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65"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66"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1F5234D8-5940-48A8-A1E7-CDA8253623D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noRot="1" noChangeAspect="1"/>
          </p:cNvSpPr>
          <p:nvPr>
            <p:ph type="sldImg"/>
          </p:nvPr>
        </p:nvSpPr>
        <p:spPr>
          <a:xfrm>
            <a:off x="1181100" y="696913"/>
            <a:ext cx="4648200" cy="3486150"/>
          </a:xfrm>
          <a:prstGeom prst="rect">
            <a:avLst/>
          </a:prstGeom>
          <a:ln w="0">
            <a:noFill/>
          </a:ln>
        </p:spPr>
      </p:sp>
      <p:sp>
        <p:nvSpPr>
          <p:cNvPr id="92" name="PlaceHolder 2"/>
          <p:cNvSpPr>
            <a:spLocks noGrp="1"/>
          </p:cNvSpPr>
          <p:nvPr>
            <p:ph type="body"/>
          </p:nvPr>
        </p:nvSpPr>
        <p:spPr>
          <a:xfrm>
            <a:off x="700920" y="4415760"/>
            <a:ext cx="5607720" cy="4182840"/>
          </a:xfrm>
          <a:prstGeom prst="rect">
            <a:avLst/>
          </a:prstGeom>
          <a:noFill/>
          <a:ln w="0">
            <a:noFill/>
          </a:ln>
        </p:spPr>
        <p:txBody>
          <a:bodyPr lIns="93240" tIns="46440" rIns="93240" bIns="46440" anchor="t">
            <a:normAutofit/>
          </a:bodyPr>
          <a:lstStyle/>
          <a:p>
            <a:pPr marL="216000" indent="-216000">
              <a:buNone/>
            </a:pPr>
            <a:endParaRPr lang="en-US" sz="1800" b="0" strike="noStrike" spc="-1" dirty="0">
              <a:solidFill>
                <a:srgbClr val="000000"/>
              </a:solidFill>
              <a:latin typeface="Arial"/>
            </a:endParaRPr>
          </a:p>
        </p:txBody>
      </p:sp>
      <p:sp>
        <p:nvSpPr>
          <p:cNvPr id="93" name="PlaceHolder 3"/>
          <p:cNvSpPr>
            <a:spLocks noGrp="1"/>
          </p:cNvSpPr>
          <p:nvPr>
            <p:ph type="sldNum" idx="4"/>
          </p:nvPr>
        </p:nvSpPr>
        <p:spPr>
          <a:xfrm>
            <a:off x="3970800" y="8830080"/>
            <a:ext cx="3036960" cy="464040"/>
          </a:xfrm>
          <a:prstGeom prst="rect">
            <a:avLst/>
          </a:prstGeom>
          <a:noFill/>
          <a:ln w="0">
            <a:noFill/>
          </a:ln>
        </p:spPr>
        <p:txBody>
          <a:bodyPr lIns="93240" tIns="46440" rIns="93240" bIns="46440" anchor="b">
            <a:noAutofit/>
          </a:bodyPr>
          <a:lstStyle>
            <a:lvl1pPr indent="0" algn="r">
              <a:lnSpc>
                <a:spcPct val="100000"/>
              </a:lnSpc>
              <a:buNone/>
              <a:tabLst>
                <a:tab pos="0" algn="l"/>
              </a:tabLst>
              <a:defRPr lang="en-US" sz="1200" b="0" strike="noStrike" spc="-1">
                <a:solidFill>
                  <a:schemeClr val="dk1"/>
                </a:solidFill>
                <a:latin typeface="Verdana"/>
                <a:ea typeface="+mn-ea"/>
              </a:defRPr>
            </a:lvl1pPr>
          </a:lstStyle>
          <a:p>
            <a:pPr indent="0" algn="r">
              <a:lnSpc>
                <a:spcPct val="100000"/>
              </a:lnSpc>
              <a:buNone/>
              <a:tabLst>
                <a:tab pos="0" algn="l"/>
              </a:tabLst>
            </a:pPr>
            <a:fld id="{016B87CF-43AE-4DD2-8C0A-C4FC477A2F22}" type="slidenum">
              <a:rPr lang="en-US" sz="1200" b="0" strike="noStrike" spc="-1">
                <a:solidFill>
                  <a:schemeClr val="dk1"/>
                </a:solidFill>
                <a:latin typeface="Verdana"/>
                <a:ea typeface="+mn-ea"/>
              </a:rPr>
              <a:t>1</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313280"/>
            <a:ext cx="39501720" cy="54968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2194560" y="7702560"/>
            <a:ext cx="39501720" cy="1909224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194560" y="1313280"/>
            <a:ext cx="39501720" cy="54968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2" name="PlaceHolder 2"/>
          <p:cNvSpPr>
            <a:spLocks noGrp="1"/>
          </p:cNvSpPr>
          <p:nvPr>
            <p:ph/>
          </p:nvPr>
        </p:nvSpPr>
        <p:spPr>
          <a:xfrm>
            <a:off x="2194560" y="7702560"/>
            <a:ext cx="39501720" cy="190922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313280"/>
            <a:ext cx="39501720" cy="54968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 name="PlaceHolder 2"/>
          <p:cNvSpPr>
            <a:spLocks noGrp="1"/>
          </p:cNvSpPr>
          <p:nvPr>
            <p:ph/>
          </p:nvPr>
        </p:nvSpPr>
        <p:spPr>
          <a:xfrm>
            <a:off x="2194560" y="7702560"/>
            <a:ext cx="19276560" cy="190922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6" name="PlaceHolder 3"/>
          <p:cNvSpPr>
            <a:spLocks noGrp="1"/>
          </p:cNvSpPr>
          <p:nvPr>
            <p:ph/>
          </p:nvPr>
        </p:nvSpPr>
        <p:spPr>
          <a:xfrm>
            <a:off x="22435200" y="7702560"/>
            <a:ext cx="19276560" cy="190922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2194560" y="1313280"/>
            <a:ext cx="39501720" cy="549684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6"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3"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 name="PlaceHolder 1"/>
          <p:cNvSpPr>
            <a:spLocks noGrp="1"/>
          </p:cNvSpPr>
          <p:nvPr>
            <p:ph type="title"/>
          </p:nvPr>
        </p:nvSpPr>
        <p:spPr>
          <a:xfrm>
            <a:off x="2194560" y="1313280"/>
            <a:ext cx="39501360" cy="54964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4"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5"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6"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7"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8"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9"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60"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8"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9"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0"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2"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3"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4"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6"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7"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8"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19" name="PlaceHolder 1"/>
          <p:cNvSpPr>
            <a:spLocks noGrp="1"/>
          </p:cNvSpPr>
          <p:nvPr>
            <p:ph type="title"/>
          </p:nvPr>
        </p:nvSpPr>
        <p:spPr>
          <a:xfrm>
            <a:off x="2194560" y="1313280"/>
            <a:ext cx="39501360" cy="54964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20" name="PlaceHolder 2"/>
          <p:cNvSpPr>
            <a:spLocks noGrp="1"/>
          </p:cNvSpPr>
          <p:nvPr>
            <p:ph type="body"/>
          </p:nvPr>
        </p:nvSpPr>
        <p:spPr>
          <a:xfrm>
            <a:off x="2194560" y="7702560"/>
            <a:ext cx="39501360" cy="19091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4"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5"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6"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8"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29"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30"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31" name="PlaceHolder 1"/>
          <p:cNvSpPr>
            <a:spLocks noGrp="1"/>
          </p:cNvSpPr>
          <p:nvPr>
            <p:ph type="title"/>
          </p:nvPr>
        </p:nvSpPr>
        <p:spPr>
          <a:xfrm>
            <a:off x="2194560" y="1313280"/>
            <a:ext cx="39501360" cy="54964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2" name="PlaceHolder 2"/>
          <p:cNvSpPr>
            <a:spLocks noGrp="1"/>
          </p:cNvSpPr>
          <p:nvPr>
            <p:ph type="body"/>
          </p:nvPr>
        </p:nvSpPr>
        <p:spPr>
          <a:xfrm>
            <a:off x="2194560" y="7702560"/>
            <a:ext cx="19276200" cy="19091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3" name="PlaceHolder 3"/>
          <p:cNvSpPr>
            <a:spLocks noGrp="1"/>
          </p:cNvSpPr>
          <p:nvPr>
            <p:ph type="body"/>
          </p:nvPr>
        </p:nvSpPr>
        <p:spPr>
          <a:xfrm>
            <a:off x="22435200" y="7702560"/>
            <a:ext cx="19276200" cy="19091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38"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39"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0"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2"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3"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4"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5" name="PlaceHolder 1"/>
          <p:cNvSpPr>
            <a:spLocks noGrp="1"/>
          </p:cNvSpPr>
          <p:nvPr>
            <p:ph type="title"/>
          </p:nvPr>
        </p:nvSpPr>
        <p:spPr>
          <a:xfrm>
            <a:off x="2194560" y="1313280"/>
            <a:ext cx="39501360" cy="54964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Rectangle 1"/>
          <p:cNvSpPr/>
          <p:nvPr/>
        </p:nvSpPr>
        <p:spPr>
          <a:xfrm>
            <a:off x="0" y="690480"/>
            <a:ext cx="43890480" cy="3885480"/>
          </a:xfrm>
          <a:prstGeom prst="rect">
            <a:avLst/>
          </a:prstGeom>
          <a:gradFill rotWithShape="0">
            <a:gsLst>
              <a:gs pos="0">
                <a:srgbClr val="DEDEDE"/>
              </a:gs>
              <a:gs pos="32000">
                <a:srgbClr val="D9D9D9"/>
              </a:gs>
              <a:gs pos="100000">
                <a:srgbClr val="F1F1F1"/>
              </a:gs>
            </a:gsLst>
            <a:lin ang="16200000"/>
          </a:gra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8" name="Rectangle 3"/>
          <p:cNvSpPr/>
          <p:nvPr/>
        </p:nvSpPr>
        <p:spPr>
          <a:xfrm>
            <a:off x="0" y="31470480"/>
            <a:ext cx="43890480" cy="151164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49" name="Rectangle 4"/>
          <p:cNvSpPr/>
          <p:nvPr/>
        </p:nvSpPr>
        <p:spPr>
          <a:xfrm>
            <a:off x="0" y="4566240"/>
            <a:ext cx="43890480" cy="3466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0" name="Rectangle 5"/>
          <p:cNvSpPr/>
          <p:nvPr/>
        </p:nvSpPr>
        <p:spPr>
          <a:xfrm>
            <a:off x="0" y="4680"/>
            <a:ext cx="43890480" cy="685080"/>
          </a:xfrm>
          <a:prstGeom prst="rect">
            <a:avLst/>
          </a:prstGeom>
          <a:solidFill>
            <a:srgbClr val="FF7300"/>
          </a:solidFill>
          <a:ln w="9525">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4389480">
              <a:lnSpc>
                <a:spcPct val="100000"/>
              </a:lnSpc>
              <a:tabLst>
                <a:tab pos="0" algn="l"/>
              </a:tabLst>
            </a:pPr>
            <a:endParaRPr lang="en-US" sz="2400" b="0" strike="noStrike" spc="-1">
              <a:solidFill>
                <a:schemeClr val="dk1"/>
              </a:solidFill>
              <a:latin typeface="Verdana"/>
            </a:endParaRPr>
          </a:p>
        </p:txBody>
      </p:sp>
      <p:sp>
        <p:nvSpPr>
          <p:cNvPr id="51" name="PlaceHolder 1"/>
          <p:cNvSpPr>
            <a:spLocks noGrp="1"/>
          </p:cNvSpPr>
          <p:nvPr>
            <p:ph type="title"/>
          </p:nvPr>
        </p:nvSpPr>
        <p:spPr>
          <a:xfrm>
            <a:off x="2194560" y="1313280"/>
            <a:ext cx="39501720" cy="54968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52" name="PlaceHolder 2"/>
          <p:cNvSpPr>
            <a:spLocks noGrp="1"/>
          </p:cNvSpPr>
          <p:nvPr>
            <p:ph type="body"/>
          </p:nvPr>
        </p:nvSpPr>
        <p:spPr>
          <a:xfrm>
            <a:off x="2194560" y="7702560"/>
            <a:ext cx="39501720" cy="19092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18/10/relationships/comments" Target="../comments/modernComment_100_0.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emf"/><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95000"/>
          </a:schemeClr>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C655D739-4950-08BD-9145-35C6057E4D3D}"/>
              </a:ext>
            </a:extLst>
          </p:cNvPr>
          <p:cNvSpPr/>
          <p:nvPr/>
        </p:nvSpPr>
        <p:spPr>
          <a:xfrm>
            <a:off x="30442809" y="5943600"/>
            <a:ext cx="13284865" cy="21564665"/>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700"/>
              </a:spcBef>
              <a:tabLst>
                <a:tab pos="914400" algn="l"/>
              </a:tabLst>
            </a:pPr>
            <a:r>
              <a:rPr lang="en-US" sz="1400" b="0" strike="noStrike" spc="-1" dirty="0">
                <a:solidFill>
                  <a:schemeClr val="dk1"/>
                </a:solidFill>
                <a:latin typeface="Calibri" panose="020F0502020204030204" pitchFamily="34" charset="0"/>
                <a:cs typeface="Calibri" panose="020F0502020204030204" pitchFamily="34" charset="0"/>
              </a:rPr>
              <a:t>	</a:t>
            </a:r>
            <a:endParaRPr lang="en-US" sz="14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r>
              <a:rPr lang="en-US" sz="2200" b="0" strike="noStrike" spc="-1" dirty="0">
                <a:solidFill>
                  <a:schemeClr val="dk1"/>
                </a:solidFill>
                <a:latin typeface="Calibri" panose="020F0502020204030204" pitchFamily="34" charset="0"/>
                <a:cs typeface="Calibri" panose="020F0502020204030204" pitchFamily="34" charset="0"/>
              </a:rPr>
              <a:t>	</a:t>
            </a:r>
            <a:endParaRPr lang="en-US" sz="2200" b="0" strike="noStrike" spc="-1" dirty="0">
              <a:solidFill>
                <a:srgbClr val="000000"/>
              </a:solidFill>
              <a:latin typeface="Calibri" panose="020F0502020204030204" pitchFamily="34" charset="0"/>
              <a:cs typeface="Calibri" panose="020F0502020204030204" pitchFamily="34" charset="0"/>
            </a:endParaRPr>
          </a:p>
        </p:txBody>
      </p:sp>
      <p:sp>
        <p:nvSpPr>
          <p:cNvPr id="1035" name="Rectangle 32">
            <a:extLst>
              <a:ext uri="{FF2B5EF4-FFF2-40B4-BE49-F238E27FC236}">
                <a16:creationId xmlns:a16="http://schemas.microsoft.com/office/drawing/2014/main" id="{A0FFD506-EA80-2E05-FE5F-F947F8F8177F}"/>
              </a:ext>
            </a:extLst>
          </p:cNvPr>
          <p:cNvSpPr/>
          <p:nvPr/>
        </p:nvSpPr>
        <p:spPr>
          <a:xfrm>
            <a:off x="14277106" y="5960131"/>
            <a:ext cx="16025736" cy="12785070"/>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endParaRPr lang="en-US" sz="4400" dirty="0">
              <a:latin typeface="Calibri" panose="020F0502020204030204" pitchFamily="34" charset="0"/>
              <a:cs typeface="Calibri" panose="020F0502020204030204" pitchFamily="34" charset="0"/>
            </a:endParaRPr>
          </a:p>
        </p:txBody>
      </p:sp>
      <p:sp>
        <p:nvSpPr>
          <p:cNvPr id="67" name="Text Box 22"/>
          <p:cNvSpPr/>
          <p:nvPr/>
        </p:nvSpPr>
        <p:spPr>
          <a:xfrm>
            <a:off x="9993" y="3128009"/>
            <a:ext cx="43891200" cy="1672591"/>
          </a:xfrm>
          <a:prstGeom prst="rect">
            <a:avLst/>
          </a:prstGeom>
          <a:noFill/>
          <a:ln w="28575">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4389480">
              <a:lnSpc>
                <a:spcPct val="100000"/>
              </a:lnSpc>
              <a:spcBef>
                <a:spcPts val="601"/>
              </a:spcBef>
            </a:pPr>
            <a:r>
              <a:rPr lang="en-US" sz="3800" b="1" strike="noStrike" spc="-1" dirty="0">
                <a:solidFill>
                  <a:schemeClr val="dk1"/>
                </a:solidFill>
                <a:latin typeface="Calibri" panose="020F0502020204030204" pitchFamily="34" charset="0"/>
                <a:cs typeface="Calibri" panose="020F0502020204030204" pitchFamily="34" charset="0"/>
              </a:rPr>
              <a:t>Islam H M Mohaimanul; Huynh Q. N. Vo; Paritosh Ramanan</a:t>
            </a:r>
          </a:p>
          <a:p>
            <a:pPr algn="ctr" defTabSz="4389480">
              <a:lnSpc>
                <a:spcPct val="100000"/>
              </a:lnSpc>
              <a:spcBef>
                <a:spcPts val="601"/>
              </a:spcBef>
            </a:pPr>
            <a:r>
              <a:rPr lang="en-US" sz="3800" b="1" strike="noStrike" spc="-1" dirty="0">
                <a:solidFill>
                  <a:schemeClr val="dk1"/>
                </a:solidFill>
                <a:latin typeface="Calibri" panose="020F0502020204030204" pitchFamily="34" charset="0"/>
                <a:cs typeface="Calibri" panose="020F0502020204030204" pitchFamily="34" charset="0"/>
              </a:rPr>
              <a:t>School of Industrial Engineering and Management, Oklahoma State University</a:t>
            </a:r>
            <a:endParaRPr lang="en-US" sz="3800" b="0" strike="noStrike" spc="-1" dirty="0">
              <a:solidFill>
                <a:srgbClr val="000000"/>
              </a:solidFill>
              <a:latin typeface="Calibri" panose="020F0502020204030204" pitchFamily="34" charset="0"/>
              <a:cs typeface="Calibri" panose="020F0502020204030204" pitchFamily="34" charset="0"/>
            </a:endParaRPr>
          </a:p>
        </p:txBody>
      </p:sp>
      <p:sp>
        <p:nvSpPr>
          <p:cNvPr id="72" name="Rectangle 31"/>
          <p:cNvSpPr/>
          <p:nvPr/>
        </p:nvSpPr>
        <p:spPr>
          <a:xfrm>
            <a:off x="237538" y="13498439"/>
            <a:ext cx="13816802" cy="7123440"/>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700"/>
              </a:spcBef>
              <a:tabLst>
                <a:tab pos="914400" algn="l"/>
              </a:tabLst>
            </a:pPr>
            <a:r>
              <a:rPr lang="en-US" sz="1400" b="0" strike="noStrike" spc="-1" dirty="0">
                <a:solidFill>
                  <a:schemeClr val="dk1"/>
                </a:solidFill>
                <a:latin typeface="Calibri" panose="020F0502020204030204" pitchFamily="34" charset="0"/>
                <a:cs typeface="Calibri" panose="020F0502020204030204" pitchFamily="34" charset="0"/>
              </a:rPr>
              <a:t>	</a:t>
            </a:r>
            <a:endParaRPr lang="en-US" sz="14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r>
              <a:rPr lang="en-US" sz="2200" b="0" strike="noStrike" spc="-1" dirty="0">
                <a:solidFill>
                  <a:schemeClr val="dk1"/>
                </a:solidFill>
                <a:latin typeface="Calibri" panose="020F0502020204030204" pitchFamily="34" charset="0"/>
                <a:cs typeface="Calibri" panose="020F0502020204030204" pitchFamily="34" charset="0"/>
              </a:rPr>
              <a:t>	</a:t>
            </a:r>
            <a:endParaRPr lang="en-US" sz="2200" b="0" strike="noStrike" spc="-1" dirty="0">
              <a:solidFill>
                <a:srgbClr val="000000"/>
              </a:solidFill>
              <a:latin typeface="Calibri" panose="020F0502020204030204" pitchFamily="34" charset="0"/>
              <a:cs typeface="Calibri" panose="020F0502020204030204" pitchFamily="34" charset="0"/>
            </a:endParaRPr>
          </a:p>
        </p:txBody>
      </p:sp>
      <p:sp>
        <p:nvSpPr>
          <p:cNvPr id="81" name="TextBox 9"/>
          <p:cNvSpPr/>
          <p:nvPr/>
        </p:nvSpPr>
        <p:spPr>
          <a:xfrm>
            <a:off x="221113" y="31619132"/>
            <a:ext cx="43098587"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514350" indent="-514350">
              <a:lnSpc>
                <a:spcPct val="100000"/>
              </a:lnSpc>
              <a:buFont typeface="+mj-lt"/>
              <a:buAutoNum type="arabicPeriod"/>
            </a:pPr>
            <a:r>
              <a:rPr lang="en-US" sz="2800" b="1" strike="noStrike" spc="-1" dirty="0">
                <a:solidFill>
                  <a:schemeClr val="lt1"/>
                </a:solidFill>
                <a:latin typeface="Calibri" panose="020F0502020204030204" pitchFamily="34" charset="0"/>
                <a:cs typeface="Calibri" panose="020F0502020204030204" pitchFamily="34" charset="0"/>
              </a:rPr>
              <a:t>This project is featured as a finalist for Best Student </a:t>
            </a:r>
            <a:r>
              <a:rPr lang="en-US" sz="2800" b="1" spc="-1" dirty="0">
                <a:solidFill>
                  <a:schemeClr val="lt1"/>
                </a:solidFill>
                <a:latin typeface="Calibri" panose="020F0502020204030204" pitchFamily="34" charset="0"/>
                <a:cs typeface="Calibri" panose="020F0502020204030204" pitchFamily="34" charset="0"/>
              </a:rPr>
              <a:t>Paper </a:t>
            </a:r>
            <a:r>
              <a:rPr lang="en-US" sz="2800" b="1" strike="noStrike" spc="-1" dirty="0">
                <a:solidFill>
                  <a:schemeClr val="lt1"/>
                </a:solidFill>
                <a:latin typeface="Calibri" panose="020F0502020204030204" pitchFamily="34" charset="0"/>
                <a:cs typeface="Calibri" panose="020F0502020204030204" pitchFamily="34" charset="0"/>
              </a:rPr>
              <a:t>Competition in IISE 2024 Annual Meetings in Montreal, Canada.</a:t>
            </a:r>
          </a:p>
          <a:p>
            <a:pPr marL="514350" indent="-514350">
              <a:buFont typeface="+mj-lt"/>
              <a:buAutoNum type="arabicPeriod"/>
            </a:pPr>
            <a:r>
              <a:rPr lang="en-US" sz="2800" b="1" spc="-1" dirty="0">
                <a:solidFill>
                  <a:schemeClr val="bg1"/>
                </a:solidFill>
                <a:latin typeface="Calibri" panose="020F0502020204030204" pitchFamily="34" charset="0"/>
                <a:cs typeface="Calibri" panose="020F0502020204030204" pitchFamily="34" charset="0"/>
              </a:rPr>
              <a:t>This project is under review for T</a:t>
            </a:r>
            <a:r>
              <a:rPr lang="en-US" sz="2800" b="1" dirty="0">
                <a:solidFill>
                  <a:schemeClr val="bg1"/>
                </a:solidFill>
                <a:latin typeface="Calibri" panose="020F0502020204030204" pitchFamily="34" charset="0"/>
                <a:cs typeface="Calibri" panose="020F0502020204030204" pitchFamily="34" charset="0"/>
              </a:rPr>
              <a:t>he International Conference for High Performance Computing, Networking, Storage, and Analysis (SC2024) in Atlanta, GA.</a:t>
            </a:r>
            <a:endParaRPr lang="en-US" sz="2800" b="1" i="0" dirty="0">
              <a:solidFill>
                <a:schemeClr val="bg1"/>
              </a:solidFill>
              <a:effectLst/>
              <a:highlight>
                <a:srgbClr val="FFFFFF"/>
              </a:highlight>
              <a:latin typeface="Calibri" panose="020F0502020204030204" pitchFamily="34" charset="0"/>
              <a:cs typeface="Calibri" panose="020F0502020204030204" pitchFamily="34" charset="0"/>
            </a:endParaRPr>
          </a:p>
          <a:p>
            <a:pPr marL="514350" indent="-514350">
              <a:lnSpc>
                <a:spcPct val="100000"/>
              </a:lnSpc>
              <a:buFont typeface="+mj-lt"/>
              <a:buAutoNum type="arabicPeriod"/>
            </a:pPr>
            <a:endParaRPr lang="en-US" sz="2800" b="0" strike="noStrike" spc="-1" dirty="0">
              <a:solidFill>
                <a:srgbClr val="000000"/>
              </a:solidFill>
              <a:latin typeface="Calibri" panose="020F0502020204030204" pitchFamily="34" charset="0"/>
              <a:cs typeface="Calibri" panose="020F0502020204030204" pitchFamily="34" charset="0"/>
            </a:endParaRPr>
          </a:p>
        </p:txBody>
      </p:sp>
      <p:pic>
        <p:nvPicPr>
          <p:cNvPr id="82" name="Picture 6" descr="A close up of a sign&#10;&#10;Description generated with very high confidence"/>
          <p:cNvPicPr/>
          <p:nvPr/>
        </p:nvPicPr>
        <p:blipFill>
          <a:blip r:embed="rId4"/>
          <a:stretch/>
        </p:blipFill>
        <p:spPr>
          <a:xfrm>
            <a:off x="304920" y="960120"/>
            <a:ext cx="6171480" cy="3288600"/>
          </a:xfrm>
          <a:prstGeom prst="rect">
            <a:avLst/>
          </a:prstGeom>
          <a:ln w="0">
            <a:noFill/>
          </a:ln>
        </p:spPr>
      </p:pic>
      <p:grpSp>
        <p:nvGrpSpPr>
          <p:cNvPr id="10" name="Group 9">
            <a:extLst>
              <a:ext uri="{FF2B5EF4-FFF2-40B4-BE49-F238E27FC236}">
                <a16:creationId xmlns:a16="http://schemas.microsoft.com/office/drawing/2014/main" id="{48517860-4942-C430-7ACF-DCA3296808AC}"/>
              </a:ext>
            </a:extLst>
          </p:cNvPr>
          <p:cNvGrpSpPr/>
          <p:nvPr/>
        </p:nvGrpSpPr>
        <p:grpSpPr>
          <a:xfrm>
            <a:off x="228600" y="9069927"/>
            <a:ext cx="13827416" cy="4233046"/>
            <a:chOff x="259438" y="7342482"/>
            <a:chExt cx="13827416" cy="5564428"/>
          </a:xfrm>
        </p:grpSpPr>
        <p:sp>
          <p:nvSpPr>
            <p:cNvPr id="69" name="Rectangle 31"/>
            <p:cNvSpPr/>
            <p:nvPr/>
          </p:nvSpPr>
          <p:spPr>
            <a:xfrm>
              <a:off x="259438" y="7342482"/>
              <a:ext cx="13827416" cy="5564428"/>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defTabSz="4389480">
                <a:lnSpc>
                  <a:spcPct val="100000"/>
                </a:lnSpc>
                <a:spcAft>
                  <a:spcPts val="300"/>
                </a:spcAft>
              </a:pPr>
              <a:r>
                <a:rPr lang="en-US" sz="2200" b="0" strike="noStrike" spc="-1" dirty="0">
                  <a:solidFill>
                    <a:schemeClr val="dk1"/>
                  </a:solidFill>
                  <a:latin typeface="Calibri" panose="020F0502020204030204" pitchFamily="34" charset="0"/>
                  <a:cs typeface="Calibri" panose="020F0502020204030204" pitchFamily="34" charset="0"/>
                </a:rPr>
                <a:t>	</a:t>
              </a:r>
              <a:endParaRPr lang="en-US" sz="2200" b="0" strike="noStrike" spc="-1" dirty="0">
                <a:solidFill>
                  <a:srgbClr val="000000"/>
                </a:solidFill>
                <a:latin typeface="Calibri" panose="020F0502020204030204" pitchFamily="34" charset="0"/>
                <a:cs typeface="Calibri" panose="020F0502020204030204" pitchFamily="34" charset="0"/>
              </a:endParaRPr>
            </a:p>
          </p:txBody>
        </p:sp>
        <p:sp>
          <p:nvSpPr>
            <p:cNvPr id="84" name="TextBox 21"/>
            <p:cNvSpPr/>
            <p:nvPr/>
          </p:nvSpPr>
          <p:spPr>
            <a:xfrm>
              <a:off x="259438" y="7342483"/>
              <a:ext cx="13827416" cy="1009535"/>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dirty="0">
                  <a:solidFill>
                    <a:schemeClr val="lt1"/>
                  </a:solidFill>
                  <a:latin typeface="Calibri" panose="020F0502020204030204" pitchFamily="34" charset="0"/>
                  <a:cs typeface="Calibri" panose="020F0502020204030204" pitchFamily="34" charset="0"/>
                </a:rPr>
                <a:t>CONTRIBUTIONS</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sp>
        <p:nvSpPr>
          <p:cNvPr id="85" name="TextBox 22"/>
          <p:cNvSpPr/>
          <p:nvPr/>
        </p:nvSpPr>
        <p:spPr>
          <a:xfrm>
            <a:off x="225245" y="13498439"/>
            <a:ext cx="13849685"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FRAMEWORK DESIGN</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D1FC2118-2EEE-4932-98A9-9EBE60F61099}"/>
              </a:ext>
            </a:extLst>
          </p:cNvPr>
          <p:cNvGrpSpPr/>
          <p:nvPr/>
        </p:nvGrpSpPr>
        <p:grpSpPr>
          <a:xfrm>
            <a:off x="30431132" y="27642808"/>
            <a:ext cx="13296542" cy="4152564"/>
            <a:chOff x="742768" y="28088629"/>
            <a:chExt cx="13296542" cy="4152564"/>
          </a:xfrm>
        </p:grpSpPr>
        <p:sp>
          <p:nvSpPr>
            <p:cNvPr id="73" name="Rectangle 33"/>
            <p:cNvSpPr/>
            <p:nvPr/>
          </p:nvSpPr>
          <p:spPr>
            <a:xfrm>
              <a:off x="754445" y="28088629"/>
              <a:ext cx="13270119" cy="3639198"/>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ctr">
                <a:lnSpc>
                  <a:spcPct val="100000"/>
                </a:lnSpc>
                <a:spcAft>
                  <a:spcPts val="601"/>
                </a:spcAft>
              </a:pPr>
              <a:r>
                <a:rPr lang="en-US" sz="4400" b="1" strike="noStrike" spc="-1">
                  <a:solidFill>
                    <a:schemeClr val="dk1"/>
                  </a:solidFill>
                  <a:latin typeface="Calibri" panose="020F0502020204030204" pitchFamily="34" charset="0"/>
                  <a:cs typeface="Calibri" panose="020F0502020204030204" pitchFamily="34" charset="0"/>
                </a:rPr>
                <a:t>Summary and Future Work</a:t>
              </a:r>
              <a:endParaRPr lang="en-US" sz="4400" b="0" strike="noStrike" spc="-1">
                <a:solidFill>
                  <a:srgbClr val="000000"/>
                </a:solidFill>
                <a:latin typeface="Calibri" panose="020F0502020204030204" pitchFamily="34" charset="0"/>
                <a:cs typeface="Calibri" panose="020F0502020204030204" pitchFamily="34" charset="0"/>
              </a:endParaRPr>
            </a:p>
          </p:txBody>
        </p:sp>
        <p:sp>
          <p:nvSpPr>
            <p:cNvPr id="77" name="TextBox 17"/>
            <p:cNvSpPr/>
            <p:nvPr/>
          </p:nvSpPr>
          <p:spPr>
            <a:xfrm>
              <a:off x="753536" y="28872494"/>
              <a:ext cx="13284865" cy="336869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2900" indent="-342900" algn="just">
                <a:lnSpc>
                  <a:spcPct val="100000"/>
                </a:lnSpc>
                <a:spcAft>
                  <a:spcPts val="601"/>
                </a:spcAft>
                <a:buClr>
                  <a:srgbClr val="000000"/>
                </a:buClr>
                <a:buFont typeface="Wingdings" pitchFamily="2" charset="2"/>
                <a:buChar char="§"/>
              </a:pPr>
              <a:r>
                <a:rPr lang="en-US" sz="245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We demonstrate the </a:t>
              </a:r>
              <a:r>
                <a:rPr lang="en-US" sz="245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applicability and feasibility</a:t>
              </a:r>
              <a:r>
                <a:rPr lang="en-US" sz="245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of SplitVAEs specifically </a:t>
              </a:r>
              <a:r>
                <a:rPr lang="en-US" sz="245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in the context of multi-stakeholder infrastructure systems</a:t>
              </a:r>
              <a:r>
                <a:rPr lang="en-US" sz="245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by leveraging real world datasets. </a:t>
              </a:r>
            </a:p>
            <a:p>
              <a:pPr marL="457200" indent="-457200" algn="just">
                <a:lnSpc>
                  <a:spcPct val="100000"/>
                </a:lnSpc>
                <a:spcAft>
                  <a:spcPts val="601"/>
                </a:spcAft>
                <a:buClr>
                  <a:srgbClr val="000000"/>
                </a:buClr>
                <a:buFont typeface="Wingdings" pitchFamily="2" charset="2"/>
                <a:buChar char="§"/>
              </a:pPr>
              <a:r>
                <a:rPr lang="en-US" sz="24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establish the </a:t>
              </a:r>
              <a:r>
                <a:rPr lang="en-US" sz="245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feasibility and superior computational performance </a:t>
              </a:r>
              <a:r>
                <a:rPr lang="en-US" sz="24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 our proposed method in various aspects including performance comparison with other approaches, architecture scalability and ease of data movement according the above experiments.</a:t>
              </a:r>
            </a:p>
            <a:p>
              <a:pPr marL="457200" indent="-457200" algn="just">
                <a:spcAft>
                  <a:spcPts val="601"/>
                </a:spcAft>
                <a:buClr>
                  <a:srgbClr val="000000"/>
                </a:buClr>
                <a:buFont typeface="Wingdings" pitchFamily="2" charset="2"/>
                <a:buChar char="§"/>
              </a:pPr>
              <a:r>
                <a:rPr lang="en-US" sz="2450" dirty="0">
                  <a:effectLst/>
                  <a:latin typeface="Calibri" panose="020F0502020204030204" pitchFamily="34" charset="0"/>
                  <a:cs typeface="Calibri" panose="020F0502020204030204" pitchFamily="34" charset="0"/>
                </a:rPr>
                <a:t>Overall, SplitVAEs are </a:t>
              </a:r>
              <a:r>
                <a:rPr lang="en-US" sz="2450" b="1" dirty="0">
                  <a:effectLst/>
                  <a:latin typeface="Calibri" panose="020F0502020204030204" pitchFamily="34" charset="0"/>
                  <a:cs typeface="Calibri" panose="020F0502020204030204" pitchFamily="34" charset="0"/>
                </a:rPr>
                <a:t>a compelling alternative that enables scenario generation </a:t>
              </a:r>
              <a:r>
                <a:rPr lang="en-US" sz="2450" dirty="0">
                  <a:effectLst/>
                  <a:latin typeface="Calibri" panose="020F0502020204030204" pitchFamily="34" charset="0"/>
                  <a:cs typeface="Calibri" panose="020F0502020204030204" pitchFamily="34" charset="0"/>
                </a:rPr>
                <a:t>for SO problems in multi- stakeholder-led infrastructure systems without the need to transfer underlying datasets. </a:t>
              </a:r>
              <a:endParaRPr lang="en-US" sz="2450" dirty="0">
                <a:latin typeface="Calibri" panose="020F0502020204030204" pitchFamily="34" charset="0"/>
                <a:cs typeface="Calibri" panose="020F0502020204030204" pitchFamily="34" charset="0"/>
              </a:endParaRPr>
            </a:p>
            <a:p>
              <a:pPr marL="457200" indent="-457200" algn="just">
                <a:lnSpc>
                  <a:spcPct val="100000"/>
                </a:lnSpc>
                <a:spcAft>
                  <a:spcPts val="601"/>
                </a:spcAft>
                <a:buClr>
                  <a:srgbClr val="000000"/>
                </a:buClr>
                <a:buFont typeface="Wingdings" pitchFamily="2" charset="2"/>
                <a:buChar char="§"/>
              </a:pPr>
              <a:endParaRPr lang="en-US" sz="245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9" name="TextBox 26"/>
            <p:cNvSpPr/>
            <p:nvPr/>
          </p:nvSpPr>
          <p:spPr>
            <a:xfrm>
              <a:off x="742768" y="28088629"/>
              <a:ext cx="13296542" cy="771438"/>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CONCLUSION</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sp>
        <p:nvSpPr>
          <p:cNvPr id="2" name="TextBox 646">
            <a:extLst>
              <a:ext uri="{FF2B5EF4-FFF2-40B4-BE49-F238E27FC236}">
                <a16:creationId xmlns:a16="http://schemas.microsoft.com/office/drawing/2014/main" id="{33D06A88-83AE-76E4-55B5-3FBF917EC7D3}"/>
              </a:ext>
            </a:extLst>
          </p:cNvPr>
          <p:cNvSpPr/>
          <p:nvPr/>
        </p:nvSpPr>
        <p:spPr>
          <a:xfrm>
            <a:off x="228600" y="9829800"/>
            <a:ext cx="13827416" cy="348411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0000"/>
              </a:buClr>
            </a:pPr>
            <a:r>
              <a:rPr lang="en-US" sz="2450" dirty="0">
                <a:highlight>
                  <a:srgbClr val="FFFFFF"/>
                </a:highlight>
                <a:latin typeface="Calibri" panose="020F0502020204030204" pitchFamily="34" charset="0"/>
                <a:cs typeface="Calibri" panose="020F0502020204030204" pitchFamily="34" charset="0"/>
              </a:rPr>
              <a:t>We propose a decentralized machine learning (ML) approach that: </a:t>
            </a:r>
          </a:p>
          <a:p>
            <a:pPr marL="457200" indent="-457200">
              <a:buClr>
                <a:srgbClr val="000000"/>
              </a:buClr>
              <a:buFont typeface="Wingdings" panose="05000000000000000000" pitchFamily="2" charset="2"/>
              <a:buChar char="§"/>
            </a:pPr>
            <a:r>
              <a:rPr lang="en-US" sz="2450" b="0" i="0" dirty="0">
                <a:effectLst/>
                <a:highlight>
                  <a:srgbClr val="FFFFFF"/>
                </a:highlight>
                <a:latin typeface="Calibri" panose="020F0502020204030204" pitchFamily="34" charset="0"/>
                <a:cs typeface="Calibri" panose="020F0502020204030204" pitchFamily="34" charset="0"/>
              </a:rPr>
              <a:t>Leverages edge-based autoencoders with server-driven </a:t>
            </a:r>
            <a:r>
              <a:rPr lang="en-US" sz="2450" dirty="0">
                <a:highlight>
                  <a:srgbClr val="FFFFFF"/>
                </a:highlight>
                <a:latin typeface="Calibri" panose="020F0502020204030204" pitchFamily="34" charset="0"/>
                <a:cs typeface="Calibri" panose="020F0502020204030204" pitchFamily="34" charset="0"/>
              </a:rPr>
              <a:t>v</a:t>
            </a:r>
            <a:r>
              <a:rPr lang="en-US" sz="2450" b="0" i="0" dirty="0">
                <a:effectLst/>
                <a:highlight>
                  <a:srgbClr val="FFFFFF"/>
                </a:highlight>
                <a:latin typeface="Calibri" panose="020F0502020204030204" pitchFamily="34" charset="0"/>
                <a:cs typeface="Calibri" panose="020F0502020204030204" pitchFamily="34" charset="0"/>
              </a:rPr>
              <a:t>ariational </a:t>
            </a:r>
            <a:r>
              <a:rPr lang="en-US" sz="2450" dirty="0">
                <a:highlight>
                  <a:srgbClr val="FFFFFF"/>
                </a:highlight>
                <a:latin typeface="Calibri" panose="020F0502020204030204" pitchFamily="34" charset="0"/>
                <a:cs typeface="Calibri" panose="020F0502020204030204" pitchFamily="34" charset="0"/>
              </a:rPr>
              <a:t>a</a:t>
            </a:r>
            <a:r>
              <a:rPr lang="en-US" sz="2450" b="0" i="0" dirty="0">
                <a:effectLst/>
                <a:highlight>
                  <a:srgbClr val="FFFFFF"/>
                </a:highlight>
                <a:latin typeface="Calibri" panose="020F0502020204030204" pitchFamily="34" charset="0"/>
                <a:cs typeface="Calibri" panose="020F0502020204030204" pitchFamily="34" charset="0"/>
              </a:rPr>
              <a:t>utoencoder </a:t>
            </a:r>
            <a:r>
              <a:rPr lang="en-US" sz="2450" b="1" i="0" dirty="0">
                <a:effectLst/>
                <a:highlight>
                  <a:srgbClr val="FFFFFF"/>
                </a:highlight>
                <a:latin typeface="Calibri" panose="020F0502020204030204" pitchFamily="34" charset="0"/>
                <a:cs typeface="Calibri" panose="020F0502020204030204" pitchFamily="34" charset="0"/>
              </a:rPr>
              <a:t>to capture global spatiotemporal interdependencies from siloed data</a:t>
            </a:r>
            <a:r>
              <a:rPr lang="en-US" sz="2450" b="0" i="0" dirty="0">
                <a:effectLst/>
                <a:highlight>
                  <a:srgbClr val="FFFFFF"/>
                </a:highlight>
                <a:latin typeface="Calibri" panose="020F0502020204030204" pitchFamily="34" charset="0"/>
                <a:cs typeface="Calibri" panose="020F0502020204030204" pitchFamily="34" charset="0"/>
              </a:rPr>
              <a:t>.</a:t>
            </a:r>
          </a:p>
          <a:p>
            <a:pPr marL="457200" indent="-457200">
              <a:lnSpc>
                <a:spcPct val="100000"/>
              </a:lnSpc>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D</a:t>
            </a:r>
            <a:r>
              <a:rPr lang="en-US" sz="2450" b="0" i="0" dirty="0">
                <a:effectLst/>
                <a:highlight>
                  <a:srgbClr val="FFFFFF"/>
                </a:highlight>
                <a:latin typeface="Calibri" panose="020F0502020204030204" pitchFamily="34" charset="0"/>
                <a:cs typeface="Calibri" panose="020F0502020204030204" pitchFamily="34" charset="0"/>
              </a:rPr>
              <a:t>ecomposes global backpropagation steps across edge and server models, </a:t>
            </a:r>
            <a:r>
              <a:rPr lang="en-US" sz="2450" b="1" i="0" dirty="0">
                <a:effectLst/>
                <a:highlight>
                  <a:srgbClr val="FFFFFF"/>
                </a:highlight>
                <a:latin typeface="Calibri" panose="020F0502020204030204" pitchFamily="34" charset="0"/>
                <a:cs typeface="Calibri" panose="020F0502020204030204" pitchFamily="34" charset="0"/>
              </a:rPr>
              <a:t>enabling the bi-directional flow of learning insights without moving raw data</a:t>
            </a:r>
            <a:r>
              <a:rPr lang="en-US" sz="2450" b="0" i="0" dirty="0">
                <a:effectLst/>
                <a:highlight>
                  <a:srgbClr val="FFFFFF"/>
                </a:highlight>
                <a:latin typeface="Calibri" panose="020F0502020204030204" pitchFamily="34" charset="0"/>
                <a:cs typeface="Calibri" panose="020F0502020204030204" pitchFamily="34" charset="0"/>
              </a:rPr>
              <a:t>.</a:t>
            </a:r>
          </a:p>
          <a:p>
            <a:pPr marL="457200" indent="-457200">
              <a:lnSpc>
                <a:spcPct val="100000"/>
              </a:lnSpc>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E</a:t>
            </a:r>
            <a:r>
              <a:rPr lang="en-US" sz="2450" i="0" dirty="0">
                <a:effectLst/>
                <a:highlight>
                  <a:srgbClr val="FFFFFF"/>
                </a:highlight>
                <a:latin typeface="Calibri" panose="020F0502020204030204" pitchFamily="34" charset="0"/>
                <a:cs typeface="Calibri" panose="020F0502020204030204" pitchFamily="34" charset="0"/>
              </a:rPr>
              <a:t>nables</a:t>
            </a:r>
            <a:r>
              <a:rPr lang="en-US" sz="2450" b="1" i="0" dirty="0">
                <a:effectLst/>
                <a:highlight>
                  <a:srgbClr val="FFFFFF"/>
                </a:highlight>
                <a:latin typeface="Calibri" panose="020F0502020204030204" pitchFamily="34" charset="0"/>
                <a:cs typeface="Calibri" panose="020F0502020204030204" pitchFamily="34" charset="0"/>
              </a:rPr>
              <a:t> a scalable, real-world implementation to generate scenarios</a:t>
            </a:r>
            <a:r>
              <a:rPr lang="en-US" sz="2450" b="0" i="0" dirty="0">
                <a:effectLst/>
                <a:highlight>
                  <a:srgbClr val="FFFFFF"/>
                </a:highlight>
                <a:latin typeface="Calibri" panose="020F0502020204030204" pitchFamily="34" charset="0"/>
                <a:cs typeface="Calibri" panose="020F0502020204030204" pitchFamily="34" charset="0"/>
              </a:rPr>
              <a:t> for stochastic optimization problems without the need to move data.</a:t>
            </a:r>
          </a:p>
          <a:p>
            <a:pPr marL="457200" indent="-457200">
              <a:lnSpc>
                <a:spcPct val="100000"/>
              </a:lnSpc>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H</a:t>
            </a:r>
            <a:r>
              <a:rPr lang="en-US" sz="2450" i="0" dirty="0">
                <a:effectLst/>
                <a:highlight>
                  <a:srgbClr val="FFFFFF"/>
                </a:highlight>
                <a:latin typeface="Calibri" panose="020F0502020204030204" pitchFamily="34" charset="0"/>
                <a:cs typeface="Calibri" panose="020F0502020204030204" pitchFamily="34" charset="0"/>
              </a:rPr>
              <a:t>andles</a:t>
            </a:r>
            <a:r>
              <a:rPr lang="en-US" sz="2450" b="1" i="0" dirty="0">
                <a:effectLst/>
                <a:highlight>
                  <a:srgbClr val="FFFFFF"/>
                </a:highlight>
                <a:latin typeface="Calibri" panose="020F0502020204030204" pitchFamily="34" charset="0"/>
                <a:cs typeface="Calibri" panose="020F0502020204030204" pitchFamily="34" charset="0"/>
              </a:rPr>
              <a:t> heterogeneous datasets across diverse areas</a:t>
            </a:r>
            <a:r>
              <a:rPr lang="en-US" sz="2450" b="0" i="0" dirty="0">
                <a:effectLst/>
                <a:highlight>
                  <a:srgbClr val="FFFFFF"/>
                </a:highlight>
                <a:latin typeface="Calibri" panose="020F0502020204030204" pitchFamily="34" charset="0"/>
                <a:cs typeface="Calibri" panose="020F0502020204030204" pitchFamily="34" charset="0"/>
              </a:rPr>
              <a:t> by comparing the generated scenarios with established benchmark methods.</a:t>
            </a:r>
            <a:endParaRPr lang="en-US" sz="2450" b="0" strike="noStrike" spc="-1" dirty="0">
              <a:solidFill>
                <a:srgbClr val="000000"/>
              </a:solidFill>
              <a:latin typeface="Calibri" panose="020F0502020204030204" pitchFamily="34" charset="0"/>
              <a:cs typeface="Calibri" panose="020F0502020204030204" pitchFamily="34" charset="0"/>
            </a:endParaRPr>
          </a:p>
        </p:txBody>
      </p:sp>
      <p:sp>
        <p:nvSpPr>
          <p:cNvPr id="9" name="TextBox 646">
            <a:extLst>
              <a:ext uri="{FF2B5EF4-FFF2-40B4-BE49-F238E27FC236}">
                <a16:creationId xmlns:a16="http://schemas.microsoft.com/office/drawing/2014/main" id="{080F9DA5-6B1E-26ED-59D3-F1BF680B4DC1}"/>
              </a:ext>
            </a:extLst>
          </p:cNvPr>
          <p:cNvSpPr/>
          <p:nvPr/>
        </p:nvSpPr>
        <p:spPr>
          <a:xfrm>
            <a:off x="221114" y="14249400"/>
            <a:ext cx="13818196" cy="593863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7200">
              <a:lnSpc>
                <a:spcPct val="100000"/>
              </a:lnSpc>
              <a:buClr>
                <a:srgbClr val="000000"/>
              </a:buClr>
              <a:buFont typeface="Wingdings" panose="05000000000000000000" pitchFamily="2" charset="2"/>
              <a:buChar char="§"/>
            </a:pPr>
            <a:r>
              <a:rPr lang="en-US" sz="2450" b="1" dirty="0">
                <a:highlight>
                  <a:srgbClr val="FFFFFF"/>
                </a:highlight>
                <a:latin typeface="Calibri" panose="020F0502020204030204" pitchFamily="34" charset="0"/>
                <a:cs typeface="Calibri" panose="020F0502020204030204" pitchFamily="34" charset="0"/>
              </a:rPr>
              <a:t>Server-level </a:t>
            </a:r>
            <a:r>
              <a:rPr lang="en-US" sz="2450" b="1" i="0" dirty="0">
                <a:effectLst/>
                <a:highlight>
                  <a:srgbClr val="FFFFFF"/>
                </a:highlight>
                <a:latin typeface="Calibri" panose="020F0502020204030204" pitchFamily="34" charset="0"/>
                <a:cs typeface="Calibri" panose="020F0502020204030204" pitchFamily="34" charset="0"/>
              </a:rPr>
              <a:t>variational autoencoder</a:t>
            </a:r>
            <a:r>
              <a:rPr lang="en-US" sz="2450" b="0" i="0" dirty="0">
                <a:effectLst/>
                <a:highlight>
                  <a:srgbClr val="FFFFFF"/>
                </a:highlight>
                <a:latin typeface="Calibri" panose="020F0502020204030204" pitchFamily="34" charset="0"/>
                <a:cs typeface="Calibri" panose="020F0502020204030204" pitchFamily="34" charset="0"/>
              </a:rPr>
              <a:t> (Server-VAE): yields </a:t>
            </a:r>
            <a:r>
              <a:rPr lang="en-US" sz="2450" b="1" i="0" dirty="0">
                <a:effectLst/>
                <a:highlight>
                  <a:srgbClr val="FFFFFF"/>
                </a:highlight>
                <a:latin typeface="Calibri" panose="020F0502020204030204" pitchFamily="34" charset="0"/>
                <a:cs typeface="Calibri" panose="020F0502020204030204" pitchFamily="34" charset="0"/>
              </a:rPr>
              <a:t>latent space </a:t>
            </a:r>
            <a:r>
              <a:rPr lang="en-US" sz="2450" b="0" i="0" dirty="0">
                <a:effectLst/>
                <a:highlight>
                  <a:srgbClr val="FFFFFF"/>
                </a:highlight>
                <a:latin typeface="Calibri" panose="020F0502020204030204" pitchFamily="34" charset="0"/>
                <a:cs typeface="Calibri" panose="020F0502020204030204" pitchFamily="34" charset="0"/>
              </a:rPr>
              <a:t>embeddings with the help of a probabilistic encoder, then uses the mean and variance of the latent embeddings to generate latent space representations; finally, the representations are fed to a probabilistic decoder to obtain the reconstructions of the </a:t>
            </a:r>
            <a:r>
              <a:rPr lang="en-US" sz="2450" dirty="0">
                <a:highlight>
                  <a:srgbClr val="FFFFFF"/>
                </a:highlight>
                <a:latin typeface="Calibri" panose="020F0502020204030204" pitchFamily="34" charset="0"/>
                <a:cs typeface="Calibri" panose="020F0502020204030204" pitchFamily="34" charset="0"/>
              </a:rPr>
              <a:t>raw data.</a:t>
            </a:r>
          </a:p>
          <a:p>
            <a:pPr marL="457200" indent="-457200">
              <a:lnSpc>
                <a:spcPct val="100000"/>
              </a:lnSpc>
              <a:buClr>
                <a:srgbClr val="000000"/>
              </a:buClr>
              <a:buFont typeface="Wingdings" panose="05000000000000000000" pitchFamily="2" charset="2"/>
              <a:buChar char="§"/>
            </a:pPr>
            <a:r>
              <a:rPr lang="en-US" sz="2450" b="1" i="0" dirty="0">
                <a:effectLst/>
                <a:highlight>
                  <a:srgbClr val="FFFFFF"/>
                </a:highlight>
                <a:latin typeface="Calibri" panose="020F0502020204030204" pitchFamily="34" charset="0"/>
                <a:cs typeface="Calibri" panose="020F0502020204030204" pitchFamily="34" charset="0"/>
              </a:rPr>
              <a:t>Edge-level autoencoder </a:t>
            </a:r>
            <a:r>
              <a:rPr lang="en-US" sz="2450" b="0" i="0" dirty="0">
                <a:effectLst/>
                <a:highlight>
                  <a:srgbClr val="FFFFFF"/>
                </a:highlight>
                <a:latin typeface="Calibri" panose="020F0502020204030204" pitchFamily="34" charset="0"/>
                <a:cs typeface="Calibri" panose="020F0502020204030204" pitchFamily="34" charset="0"/>
              </a:rPr>
              <a:t>(Edge-AE): deep neural network (DNN) encoder and decoder models; the encoders receive siloed time-series data from each stakeholder to yield low-dimensional embeddings, while the decoder reconstructs the input data from these embeddings.</a:t>
            </a:r>
          </a:p>
          <a:p>
            <a:pPr marL="457200" indent="-457200">
              <a:lnSpc>
                <a:spcPct val="100000"/>
              </a:lnSpc>
              <a:buClr>
                <a:srgbClr val="000000"/>
              </a:buClr>
              <a:buFont typeface="Wingdings" panose="05000000000000000000" pitchFamily="2" charset="2"/>
              <a:buChar char="§"/>
            </a:pPr>
            <a:r>
              <a:rPr lang="en-US" sz="2450" b="1" i="0" dirty="0">
                <a:effectLst/>
                <a:highlight>
                  <a:srgbClr val="FFFFFF"/>
                </a:highlight>
                <a:latin typeface="Calibri" panose="020F0502020204030204" pitchFamily="34" charset="0"/>
                <a:cs typeface="Calibri" panose="020F0502020204030204" pitchFamily="34" charset="0"/>
              </a:rPr>
              <a:t>Loss </a:t>
            </a:r>
            <a:r>
              <a:rPr lang="en-US" sz="2450" b="1" dirty="0">
                <a:highlight>
                  <a:srgbClr val="FFFFFF"/>
                </a:highlight>
                <a:latin typeface="Calibri" panose="020F0502020204030204" pitchFamily="34" charset="0"/>
                <a:cs typeface="Calibri" panose="020F0502020204030204" pitchFamily="34" charset="0"/>
              </a:rPr>
              <a:t>f</a:t>
            </a:r>
            <a:r>
              <a:rPr lang="en-US" sz="2450" b="1" i="0" dirty="0">
                <a:effectLst/>
                <a:highlight>
                  <a:srgbClr val="FFFFFF"/>
                </a:highlight>
                <a:latin typeface="Calibri" panose="020F0502020204030204" pitchFamily="34" charset="0"/>
                <a:cs typeface="Calibri" panose="020F0502020204030204" pitchFamily="34" charset="0"/>
              </a:rPr>
              <a:t>unctions: </a:t>
            </a:r>
            <a:r>
              <a:rPr lang="en-US" sz="2450" i="0" dirty="0">
                <a:effectLst/>
                <a:highlight>
                  <a:srgbClr val="FFFFFF"/>
                </a:highlight>
                <a:latin typeface="Calibri" panose="020F0502020204030204" pitchFamily="34" charset="0"/>
                <a:cs typeface="Calibri" panose="020F0502020204030204" pitchFamily="34" charset="0"/>
              </a:rPr>
              <a:t>two loss functions are used in the training mechanism of our proposed framework</a:t>
            </a:r>
            <a:r>
              <a:rPr lang="en-US" sz="2450" b="1" i="0" dirty="0">
                <a:effectLst/>
                <a:highlight>
                  <a:srgbClr val="FFFFFF"/>
                </a:highlight>
                <a:latin typeface="Calibri" panose="020F0502020204030204" pitchFamily="34" charset="0"/>
                <a:cs typeface="Calibri" panose="020F0502020204030204" pitchFamily="34" charset="0"/>
              </a:rPr>
              <a:t>.</a:t>
            </a:r>
          </a:p>
          <a:p>
            <a:pPr marL="914400" lvl="1" indent="-457200">
              <a:buClr>
                <a:srgbClr val="000000"/>
              </a:buClr>
              <a:buFont typeface="Wingdings" panose="05000000000000000000" pitchFamily="2" charset="2"/>
              <a:buChar char="§"/>
            </a:pPr>
            <a:r>
              <a:rPr lang="en-US" sz="2450" b="0" i="0" dirty="0">
                <a:effectLst/>
                <a:highlight>
                  <a:srgbClr val="FFFFFF"/>
                </a:highlight>
                <a:latin typeface="Calibri" panose="020F0502020204030204" pitchFamily="34" charset="0"/>
                <a:cs typeface="Calibri" panose="020F0502020204030204" pitchFamily="34" charset="0"/>
              </a:rPr>
              <a:t>Reconstruction Loss</a:t>
            </a:r>
            <a:r>
              <a:rPr lang="en-US" sz="2450" b="1" dirty="0">
                <a:highlight>
                  <a:srgbClr val="FFFFFF"/>
                </a:highlight>
                <a:latin typeface="Calibri" panose="020F0502020204030204" pitchFamily="34" charset="0"/>
                <a:cs typeface="Calibri" panose="020F0502020204030204" pitchFamily="34" charset="0"/>
              </a:rPr>
              <a:t>: </a:t>
            </a:r>
            <a:r>
              <a:rPr lang="en-US" sz="2450" dirty="0">
                <a:highlight>
                  <a:srgbClr val="FFFFFF"/>
                </a:highlight>
                <a:latin typeface="Calibri" panose="020F0502020204030204" pitchFamily="34" charset="0"/>
                <a:cs typeface="Calibri" panose="020F0502020204030204" pitchFamily="34" charset="0"/>
              </a:rPr>
              <a:t>the </a:t>
            </a:r>
            <a:r>
              <a:rPr lang="en-US" sz="2450" b="1" dirty="0">
                <a:highlight>
                  <a:srgbClr val="FFFFFF"/>
                </a:highlight>
                <a:latin typeface="Calibri" panose="020F0502020204030204" pitchFamily="34" charset="0"/>
                <a:cs typeface="Calibri" panose="020F0502020204030204" pitchFamily="34" charset="0"/>
              </a:rPr>
              <a:t>binary cross-entropy function</a:t>
            </a:r>
            <a:r>
              <a:rPr lang="en-US" sz="2450" dirty="0">
                <a:highlight>
                  <a:srgbClr val="FFFFFF"/>
                </a:highlight>
                <a:latin typeface="Calibri" panose="020F0502020204030204" pitchFamily="34" charset="0"/>
                <a:cs typeface="Calibri" panose="020F0502020204030204" pitchFamily="34" charset="0"/>
              </a:rPr>
              <a:t> is employed to measure the mean reconstruction error between predicted values and </a:t>
            </a:r>
            <a:r>
              <a:rPr lang="en-US" sz="2450" i="0" dirty="0">
                <a:effectLst/>
                <a:highlight>
                  <a:srgbClr val="FFFFFF"/>
                </a:highlight>
                <a:latin typeface="Calibri" panose="020F0502020204030204" pitchFamily="34" charset="0"/>
                <a:cs typeface="Calibri" panose="020F0502020204030204" pitchFamily="34" charset="0"/>
              </a:rPr>
              <a:t>observed values. </a:t>
            </a:r>
          </a:p>
          <a:p>
            <a:pPr marL="914400" lvl="1" indent="-457200">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Kullback-Leibler (KL) Loss: the </a:t>
            </a:r>
            <a:r>
              <a:rPr lang="en-US" sz="2450" b="1" dirty="0">
                <a:highlight>
                  <a:srgbClr val="FFFFFF"/>
                </a:highlight>
                <a:latin typeface="Calibri" panose="020F0502020204030204" pitchFamily="34" charset="0"/>
                <a:cs typeface="Calibri" panose="020F0502020204030204" pitchFamily="34" charset="0"/>
              </a:rPr>
              <a:t>KL loss</a:t>
            </a:r>
            <a:r>
              <a:rPr lang="en-US" sz="2450" dirty="0">
                <a:highlight>
                  <a:srgbClr val="FFFFFF"/>
                </a:highlight>
                <a:latin typeface="Calibri" panose="020F0502020204030204" pitchFamily="34" charset="0"/>
                <a:cs typeface="Calibri" panose="020F0502020204030204" pitchFamily="34" charset="0"/>
              </a:rPr>
              <a:t> measures the disparity between the learnt l</a:t>
            </a:r>
            <a:r>
              <a:rPr lang="en-US" sz="2450" b="0" i="0" dirty="0">
                <a:effectLst/>
                <a:highlight>
                  <a:srgbClr val="FFFFFF"/>
                </a:highlight>
                <a:latin typeface="Calibri" panose="020F0502020204030204" pitchFamily="34" charset="0"/>
                <a:cs typeface="Calibri" panose="020F0502020204030204" pitchFamily="34" charset="0"/>
              </a:rPr>
              <a:t>atent space embedding and the reference distributions.</a:t>
            </a:r>
            <a:endParaRPr lang="en-US" sz="2450" i="0" dirty="0">
              <a:effectLst/>
              <a:highlight>
                <a:srgbClr val="FFFFFF"/>
              </a:highlight>
              <a:latin typeface="Calibri" panose="020F0502020204030204" pitchFamily="34" charset="0"/>
              <a:cs typeface="Calibri" panose="020F0502020204030204" pitchFamily="34" charset="0"/>
            </a:endParaRPr>
          </a:p>
          <a:p>
            <a:pPr marL="457200" indent="-457200">
              <a:lnSpc>
                <a:spcPct val="100000"/>
              </a:lnSpc>
              <a:buClr>
                <a:srgbClr val="000000"/>
              </a:buClr>
              <a:buFont typeface="Wingdings" panose="05000000000000000000" pitchFamily="2" charset="2"/>
              <a:buChar char="§"/>
            </a:pPr>
            <a:endParaRPr lang="en-US" sz="2450" b="0" i="0" dirty="0">
              <a:effectLst/>
              <a:highlight>
                <a:srgbClr val="FFFFFF"/>
              </a:highlight>
              <a:latin typeface="Calibri" panose="020F0502020204030204" pitchFamily="34" charset="0"/>
              <a:cs typeface="Calibri" panose="020F0502020204030204" pitchFamily="34" charset="0"/>
            </a:endParaRPr>
          </a:p>
          <a:p>
            <a:pPr marL="457200" indent="-457200">
              <a:lnSpc>
                <a:spcPct val="100000"/>
              </a:lnSpc>
              <a:buClr>
                <a:srgbClr val="000000"/>
              </a:buClr>
              <a:buFont typeface="Wingdings" panose="05000000000000000000" pitchFamily="2" charset="2"/>
              <a:buChar char="§"/>
            </a:pPr>
            <a:endParaRPr lang="en-US" sz="2450" b="0" strike="noStrike" spc="-1" dirty="0">
              <a:solidFill>
                <a:srgbClr val="000000"/>
              </a:solidFill>
              <a:latin typeface="Calibri" panose="020F0502020204030204" pitchFamily="34" charset="0"/>
              <a:cs typeface="Calibri" panose="020F0502020204030204" pitchFamily="34" charset="0"/>
            </a:endParaRPr>
          </a:p>
          <a:p>
            <a:pPr marL="457200" indent="-457200">
              <a:lnSpc>
                <a:spcPct val="100000"/>
              </a:lnSpc>
              <a:buFont typeface="Wingdings" panose="05000000000000000000" pitchFamily="2" charset="2"/>
              <a:buChar char="§"/>
            </a:pPr>
            <a:endParaRPr lang="en-US" sz="2450" b="0" strike="noStrike" spc="-1" dirty="0">
              <a:solidFill>
                <a:srgbClr val="000000"/>
              </a:solidFill>
              <a:latin typeface="Calibri" panose="020F0502020204030204" pitchFamily="34" charset="0"/>
              <a:cs typeface="Calibri" panose="020F0502020204030204" pitchFamily="34" charset="0"/>
            </a:endParaRPr>
          </a:p>
        </p:txBody>
      </p:sp>
      <p:sp>
        <p:nvSpPr>
          <p:cNvPr id="36" name="TextBox 1">
            <a:extLst>
              <a:ext uri="{FF2B5EF4-FFF2-40B4-BE49-F238E27FC236}">
                <a16:creationId xmlns:a16="http://schemas.microsoft.com/office/drawing/2014/main" id="{D050892F-D2D9-CCFD-F09D-0B86E2985166}"/>
              </a:ext>
            </a:extLst>
          </p:cNvPr>
          <p:cNvSpPr/>
          <p:nvPr/>
        </p:nvSpPr>
        <p:spPr>
          <a:xfrm>
            <a:off x="30442809" y="5175613"/>
            <a:ext cx="13284865"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RESULTS</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78543AC6-21A9-F3D0-8DC8-0583C5C6E543}"/>
              </a:ext>
            </a:extLst>
          </p:cNvPr>
          <p:cNvGrpSpPr/>
          <p:nvPr/>
        </p:nvGrpSpPr>
        <p:grpSpPr>
          <a:xfrm>
            <a:off x="228600" y="5181600"/>
            <a:ext cx="13827416" cy="3653384"/>
            <a:chOff x="265144" y="5305382"/>
            <a:chExt cx="13827416" cy="3653384"/>
          </a:xfrm>
        </p:grpSpPr>
        <p:sp>
          <p:nvSpPr>
            <p:cNvPr id="74" name="Rectangle 31"/>
            <p:cNvSpPr/>
            <p:nvPr/>
          </p:nvSpPr>
          <p:spPr>
            <a:xfrm>
              <a:off x="274082" y="5333999"/>
              <a:ext cx="13818478" cy="3624767"/>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ctr" defTabSz="4389480">
                <a:lnSpc>
                  <a:spcPct val="100000"/>
                </a:lnSpc>
                <a:spcBef>
                  <a:spcPts val="2200"/>
                </a:spcBef>
                <a:spcAft>
                  <a:spcPts val="1199"/>
                </a:spcAft>
              </a:pPr>
              <a:r>
                <a:rPr lang="en-US" sz="4400" b="1" strike="noStrike" spc="-1">
                  <a:solidFill>
                    <a:schemeClr val="dk1"/>
                  </a:solidFill>
                  <a:latin typeface="Calibri" panose="020F0502020204030204" pitchFamily="34" charset="0"/>
                  <a:cs typeface="Calibri" panose="020F0502020204030204" pitchFamily="34" charset="0"/>
                </a:rPr>
                <a:t>Research Objectives</a:t>
              </a:r>
              <a:endParaRPr lang="en-US" sz="4400" b="0" strike="noStrike" spc="-1">
                <a:solidFill>
                  <a:srgbClr val="000000"/>
                </a:solidFill>
                <a:latin typeface="Calibri" panose="020F0502020204030204" pitchFamily="34" charset="0"/>
                <a:cs typeface="Calibri" panose="020F0502020204030204" pitchFamily="34" charset="0"/>
              </a:endParaRPr>
            </a:p>
            <a:p>
              <a:pPr algn="just" defTabSz="4389480">
                <a:lnSpc>
                  <a:spcPct val="100000"/>
                </a:lnSpc>
                <a:spcAft>
                  <a:spcPts val="601"/>
                </a:spcAft>
              </a:pPr>
              <a:r>
                <a:rPr lang="en-GB" sz="2400" b="0" strike="noStrike" spc="-1">
                  <a:solidFill>
                    <a:schemeClr val="dk1"/>
                  </a:solidFill>
                  <a:latin typeface="Calibri" panose="020F0502020204030204" pitchFamily="34" charset="0"/>
                  <a:cs typeface="Calibri" panose="020F0502020204030204" pitchFamily="34" charset="0"/>
                </a:rPr>
                <a:t>	</a:t>
              </a:r>
              <a:endParaRPr lang="en-US" sz="2400" b="0" strike="noStrike" spc="-1">
                <a:solidFill>
                  <a:srgbClr val="000000"/>
                </a:solidFill>
                <a:latin typeface="Calibri" panose="020F0502020204030204" pitchFamily="34" charset="0"/>
                <a:cs typeface="Calibri" panose="020F0502020204030204" pitchFamily="34" charset="0"/>
              </a:endParaRPr>
            </a:p>
          </p:txBody>
        </p:sp>
        <p:sp>
          <p:nvSpPr>
            <p:cNvPr id="83" name="TextBox 1"/>
            <p:cNvSpPr/>
            <p:nvPr/>
          </p:nvSpPr>
          <p:spPr>
            <a:xfrm>
              <a:off x="265144" y="5305382"/>
              <a:ext cx="13827416"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MOTIVATION</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sp>
        <p:nvSpPr>
          <p:cNvPr id="75" name="TextBox 646"/>
          <p:cNvSpPr/>
          <p:nvPr/>
        </p:nvSpPr>
        <p:spPr>
          <a:xfrm>
            <a:off x="237538" y="5972498"/>
            <a:ext cx="8576578" cy="273006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7200" algn="just">
              <a:buClr>
                <a:srgbClr val="000000"/>
              </a:buClr>
              <a:buFont typeface="Wingdings" pitchFamily="2" charset="2"/>
              <a:buChar char="§"/>
            </a:pPr>
            <a:r>
              <a:rPr lang="en-US" sz="2450" dirty="0">
                <a:highlight>
                  <a:srgbClr val="FFFFFF"/>
                </a:highlight>
                <a:latin typeface="Calibri" panose="020F0502020204030204" pitchFamily="34" charset="0"/>
                <a:cs typeface="Calibri" panose="020F0502020204030204" pitchFamily="34" charset="0"/>
              </a:rPr>
              <a:t>Stochastic planning and optimization (SO) in </a:t>
            </a:r>
            <a:r>
              <a:rPr lang="en-US" sz="2450" b="1" dirty="0">
                <a:highlight>
                  <a:srgbClr val="FFFFFF"/>
                </a:highlight>
                <a:latin typeface="Calibri" panose="020F0502020204030204" pitchFamily="34" charset="0"/>
                <a:cs typeface="Calibri" panose="020F0502020204030204" pitchFamily="34" charset="0"/>
              </a:rPr>
              <a:t>large-scale</a:t>
            </a:r>
            <a:r>
              <a:rPr lang="en-US" sz="2450" dirty="0">
                <a:highlight>
                  <a:srgbClr val="FFFFFF"/>
                </a:highlight>
                <a:latin typeface="Calibri" panose="020F0502020204030204" pitchFamily="34" charset="0"/>
                <a:cs typeface="Calibri" panose="020F0502020204030204" pitchFamily="34" charset="0"/>
              </a:rPr>
              <a:t>, </a:t>
            </a:r>
            <a:r>
              <a:rPr lang="en-US" sz="2450" b="1" dirty="0">
                <a:highlight>
                  <a:srgbClr val="FFFFFF"/>
                </a:highlight>
                <a:latin typeface="Calibri" panose="020F0502020204030204" pitchFamily="34" charset="0"/>
                <a:cs typeface="Calibri" panose="020F0502020204030204" pitchFamily="34" charset="0"/>
              </a:rPr>
              <a:t>multi-stakeholder</a:t>
            </a:r>
            <a:r>
              <a:rPr lang="en-US" sz="2450" dirty="0">
                <a:highlight>
                  <a:srgbClr val="FFFFFF"/>
                </a:highlight>
                <a:latin typeface="Calibri" panose="020F0502020204030204" pitchFamily="34" charset="0"/>
                <a:cs typeface="Calibri" panose="020F0502020204030204" pitchFamily="34" charset="0"/>
              </a:rPr>
              <a:t>, </a:t>
            </a:r>
            <a:r>
              <a:rPr lang="en-US" sz="2450" b="1" dirty="0">
                <a:highlight>
                  <a:srgbClr val="FFFFFF"/>
                </a:highlight>
                <a:latin typeface="Calibri" panose="020F0502020204030204" pitchFamily="34" charset="0"/>
                <a:cs typeface="Calibri" panose="020F0502020204030204" pitchFamily="34" charset="0"/>
              </a:rPr>
              <a:t>networked</a:t>
            </a:r>
            <a:r>
              <a:rPr lang="en-US" sz="2450" dirty="0">
                <a:highlight>
                  <a:srgbClr val="FFFFFF"/>
                </a:highlight>
                <a:latin typeface="Calibri" panose="020F0502020204030204" pitchFamily="34" charset="0"/>
                <a:cs typeface="Calibri" panose="020F0502020204030204" pitchFamily="34" charset="0"/>
              </a:rPr>
              <a:t> infrastructure systems requires spatiotemporally interdependent data-driven scenarios  </a:t>
            </a:r>
          </a:p>
          <a:p>
            <a:pPr marL="457200" indent="-457200" algn="just">
              <a:lnSpc>
                <a:spcPct val="100000"/>
              </a:lnSpc>
              <a:buClr>
                <a:srgbClr val="000000"/>
              </a:buClr>
              <a:buFont typeface="Wingdings" pitchFamily="2" charset="2"/>
              <a:buChar char="§"/>
            </a:pPr>
            <a:r>
              <a:rPr lang="en-US" sz="2450" dirty="0">
                <a:highlight>
                  <a:srgbClr val="FFFFFF"/>
                </a:highlight>
                <a:latin typeface="Calibri" panose="020F0502020204030204" pitchFamily="34" charset="0"/>
                <a:cs typeface="Calibri" panose="020F0502020204030204" pitchFamily="34" charset="0"/>
              </a:rPr>
              <a:t>C</a:t>
            </a:r>
            <a:r>
              <a:rPr lang="en-US" sz="2450" b="0" i="0" dirty="0">
                <a:effectLst/>
                <a:highlight>
                  <a:srgbClr val="FFFFFF"/>
                </a:highlight>
                <a:latin typeface="Calibri" panose="020F0502020204030204" pitchFamily="34" charset="0"/>
                <a:cs typeface="Calibri" panose="020F0502020204030204" pitchFamily="34" charset="0"/>
              </a:rPr>
              <a:t>entralized aggregation of stakeholder data is challenging due to </a:t>
            </a:r>
            <a:r>
              <a:rPr lang="en-US" sz="2450" b="1" i="0" dirty="0">
                <a:effectLst/>
                <a:highlight>
                  <a:srgbClr val="FFFFFF"/>
                </a:highlight>
                <a:latin typeface="Calibri" panose="020F0502020204030204" pitchFamily="34" charset="0"/>
                <a:cs typeface="Calibri" panose="020F0502020204030204" pitchFamily="34" charset="0"/>
              </a:rPr>
              <a:t>privacy, computational, and logistical</a:t>
            </a:r>
            <a:r>
              <a:rPr lang="en-US" sz="2450" b="0" i="0" dirty="0">
                <a:effectLst/>
                <a:highlight>
                  <a:srgbClr val="FFFFFF"/>
                </a:highlight>
                <a:latin typeface="Calibri" panose="020F0502020204030204" pitchFamily="34" charset="0"/>
                <a:cs typeface="Calibri" panose="020F0502020204030204" pitchFamily="34" charset="0"/>
              </a:rPr>
              <a:t> bottlenecks.</a:t>
            </a:r>
          </a:p>
          <a:p>
            <a:pPr marL="457200" indent="-457200" algn="just">
              <a:lnSpc>
                <a:spcPct val="100000"/>
              </a:lnSpc>
              <a:buClr>
                <a:srgbClr val="000000"/>
              </a:buClr>
              <a:buFont typeface="Wingdings" pitchFamily="2" charset="2"/>
              <a:buChar char="§"/>
            </a:pP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Spatiotemporal interdependencies are difficult to capture without centralized data aggregation</a:t>
            </a:r>
            <a:r>
              <a:rPr lang="en-US" sz="2450" spc="-1" dirty="0">
                <a:solidFill>
                  <a:srgbClr val="000000"/>
                </a:solidFill>
                <a:highlight>
                  <a:srgbClr val="FFFFFF"/>
                </a:highlight>
                <a:latin typeface="Calibri" panose="020F0502020204030204" pitchFamily="34" charset="0"/>
                <a:cs typeface="Calibri" panose="020F0502020204030204" pitchFamily="34" charset="0"/>
              </a:rPr>
              <a:t> from all stakeholders.</a:t>
            </a:r>
            <a:endParaRPr lang="en-US" sz="2450" b="0" strike="noStrike" spc="-1" dirty="0">
              <a:solidFill>
                <a:srgbClr val="00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9458833-CE9F-7BDC-6DFE-3FA0F829EFF4}"/>
              </a:ext>
            </a:extLst>
          </p:cNvPr>
          <p:cNvPicPr>
            <a:picLocks noChangeAspect="1"/>
          </p:cNvPicPr>
          <p:nvPr/>
        </p:nvPicPr>
        <p:blipFill>
          <a:blip r:embed="rId5"/>
          <a:stretch>
            <a:fillRect/>
          </a:stretch>
        </p:blipFill>
        <p:spPr>
          <a:xfrm>
            <a:off x="9420720" y="5982979"/>
            <a:ext cx="4267312" cy="2208521"/>
          </a:xfrm>
          <a:prstGeom prst="rect">
            <a:avLst/>
          </a:prstGeom>
        </p:spPr>
      </p:pic>
      <p:sp>
        <p:nvSpPr>
          <p:cNvPr id="18" name="TextBox 17">
            <a:extLst>
              <a:ext uri="{FF2B5EF4-FFF2-40B4-BE49-F238E27FC236}">
                <a16:creationId xmlns:a16="http://schemas.microsoft.com/office/drawing/2014/main" id="{0880887C-29EB-CBAC-6863-E3D487604482}"/>
              </a:ext>
            </a:extLst>
          </p:cNvPr>
          <p:cNvSpPr txBox="1"/>
          <p:nvPr/>
        </p:nvSpPr>
        <p:spPr>
          <a:xfrm>
            <a:off x="9182100" y="8131314"/>
            <a:ext cx="4892831" cy="707886"/>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Simple two-stage, linear,  stochastic optimization formulation as an example</a:t>
            </a:r>
          </a:p>
        </p:txBody>
      </p:sp>
      <p:pic>
        <p:nvPicPr>
          <p:cNvPr id="1026" name="Picture 2" descr="Binary cross entropy formula. [Source: Cross-Entropy Loss Function]">
            <a:extLst>
              <a:ext uri="{FF2B5EF4-FFF2-40B4-BE49-F238E27FC236}">
                <a16:creationId xmlns:a16="http://schemas.microsoft.com/office/drawing/2014/main" id="{A5206A77-60FF-13E8-E6B1-078DC2BA05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62" t="8385" r="25077" b="50885"/>
          <a:stretch/>
        </p:blipFill>
        <p:spPr bwMode="auto">
          <a:xfrm>
            <a:off x="495300" y="18835209"/>
            <a:ext cx="6472850" cy="133147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00901541-0064-6248-CA0F-553C0A52F816}"/>
              </a:ext>
            </a:extLst>
          </p:cNvPr>
          <p:cNvGrpSpPr/>
          <p:nvPr/>
        </p:nvGrpSpPr>
        <p:grpSpPr>
          <a:xfrm>
            <a:off x="228600" y="20959005"/>
            <a:ext cx="13825741" cy="6554960"/>
            <a:chOff x="232526" y="20574000"/>
            <a:chExt cx="13825741" cy="6554960"/>
          </a:xfrm>
        </p:grpSpPr>
        <p:sp>
          <p:nvSpPr>
            <p:cNvPr id="22" name="Rectangle 31">
              <a:extLst>
                <a:ext uri="{FF2B5EF4-FFF2-40B4-BE49-F238E27FC236}">
                  <a16:creationId xmlns:a16="http://schemas.microsoft.com/office/drawing/2014/main" id="{E996A8E8-89C0-97FB-F44A-44EA8D2F70D8}"/>
                </a:ext>
              </a:extLst>
            </p:cNvPr>
            <p:cNvSpPr/>
            <p:nvPr/>
          </p:nvSpPr>
          <p:spPr>
            <a:xfrm>
              <a:off x="241464" y="21026103"/>
              <a:ext cx="13816803" cy="6102857"/>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2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700"/>
                </a:spcBef>
                <a:tabLst>
                  <a:tab pos="914400" algn="l"/>
                </a:tabLst>
              </a:pPr>
              <a:r>
                <a:rPr lang="en-US" sz="1400" b="0" strike="noStrike" spc="-1" dirty="0">
                  <a:solidFill>
                    <a:schemeClr val="dk1"/>
                  </a:solidFill>
                  <a:latin typeface="Calibri" panose="020F0502020204030204" pitchFamily="34" charset="0"/>
                  <a:cs typeface="Calibri" panose="020F0502020204030204" pitchFamily="34" charset="0"/>
                </a:rPr>
                <a:t>	</a:t>
              </a:r>
              <a:endParaRPr lang="en-US" sz="1400" b="0" strike="noStrike" spc="-1" dirty="0">
                <a:solidFill>
                  <a:srgbClr val="000000"/>
                </a:solidFill>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r>
                <a:rPr lang="en-US" sz="2200" b="0" strike="noStrike" spc="-1" dirty="0">
                  <a:solidFill>
                    <a:schemeClr val="dk1"/>
                  </a:solidFill>
                  <a:latin typeface="Calibri" panose="020F0502020204030204" pitchFamily="34" charset="0"/>
                  <a:cs typeface="Calibri" panose="020F0502020204030204" pitchFamily="34" charset="0"/>
                </a:rPr>
                <a:t>	</a:t>
              </a:r>
              <a:endParaRPr lang="en-US" sz="2200" b="0" strike="noStrike" spc="-1" dirty="0">
                <a:solidFill>
                  <a:srgbClr val="000000"/>
                </a:solidFill>
                <a:latin typeface="Calibri" panose="020F0502020204030204" pitchFamily="34" charset="0"/>
                <a:cs typeface="Calibri" panose="020F0502020204030204" pitchFamily="34" charset="0"/>
              </a:endParaRPr>
            </a:p>
          </p:txBody>
        </p:sp>
        <p:sp>
          <p:nvSpPr>
            <p:cNvPr id="32" name="TextBox 646">
              <a:extLst>
                <a:ext uri="{FF2B5EF4-FFF2-40B4-BE49-F238E27FC236}">
                  <a16:creationId xmlns:a16="http://schemas.microsoft.com/office/drawing/2014/main" id="{46B3A81D-EACD-B741-8828-E5F05CE6C60D}"/>
                </a:ext>
              </a:extLst>
            </p:cNvPr>
            <p:cNvSpPr/>
            <p:nvPr/>
          </p:nvSpPr>
          <p:spPr>
            <a:xfrm>
              <a:off x="232526" y="21338822"/>
              <a:ext cx="13810710" cy="57462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7200">
                <a:lnSpc>
                  <a:spcPct val="100000"/>
                </a:lnSpc>
                <a:buClr>
                  <a:srgbClr val="000000"/>
                </a:buClr>
                <a:buFont typeface="Wingdings" panose="05000000000000000000" pitchFamily="2" charset="2"/>
                <a:buChar char="§"/>
              </a:pPr>
              <a:r>
                <a:rPr lang="en-US" sz="2450" b="1" i="0" dirty="0">
                  <a:effectLst/>
                  <a:highlight>
                    <a:srgbClr val="FFFFFF"/>
                  </a:highlight>
                  <a:latin typeface="Calibri" panose="020F0502020204030204" pitchFamily="34" charset="0"/>
                  <a:cs typeface="Calibri" panose="020F0502020204030204" pitchFamily="34" charset="0"/>
                </a:rPr>
                <a:t>Benchmark</a:t>
              </a:r>
              <a:r>
                <a:rPr lang="en-US" sz="2450" b="0" i="0" dirty="0">
                  <a:effectLst/>
                  <a:highlight>
                    <a:srgbClr val="FFFFFF"/>
                  </a:highlight>
                  <a:latin typeface="Calibri" panose="020F0502020204030204" pitchFamily="34" charset="0"/>
                  <a:cs typeface="Calibri" panose="020F0502020204030204" pitchFamily="34" charset="0"/>
                </a:rPr>
                <a:t>: We compare the SplitVAEs with centralized scenario generation methods, including the </a:t>
              </a:r>
              <a:r>
                <a:rPr lang="en-US" sz="2450" b="1" i="0" dirty="0">
                  <a:effectLst/>
                  <a:highlight>
                    <a:srgbClr val="FFFFFF"/>
                  </a:highlight>
                  <a:latin typeface="Calibri" panose="020F0502020204030204" pitchFamily="34" charset="0"/>
                  <a:cs typeface="Calibri" panose="020F0502020204030204" pitchFamily="34" charset="0"/>
                </a:rPr>
                <a:t>Gaussian copula</a:t>
              </a:r>
              <a:r>
                <a:rPr lang="en-US" sz="2450" b="0" i="0" dirty="0">
                  <a:effectLst/>
                  <a:highlight>
                    <a:srgbClr val="FFFFFF"/>
                  </a:highlight>
                  <a:latin typeface="Calibri" panose="020F0502020204030204" pitchFamily="34" charset="0"/>
                  <a:cs typeface="Calibri" panose="020F0502020204030204" pitchFamily="34" charset="0"/>
                </a:rPr>
                <a:t> and the </a:t>
              </a:r>
              <a:r>
                <a:rPr lang="en-US" sz="2450" b="1" i="0" dirty="0">
                  <a:effectLst/>
                  <a:highlight>
                    <a:srgbClr val="FFFFFF"/>
                  </a:highlight>
                  <a:latin typeface="Calibri" panose="020F0502020204030204" pitchFamily="34" charset="0"/>
                  <a:cs typeface="Calibri" panose="020F0502020204030204" pitchFamily="34" charset="0"/>
                </a:rPr>
                <a:t>Central-VAE</a:t>
              </a:r>
              <a:r>
                <a:rPr lang="en-US" sz="2450" b="0" i="0" dirty="0">
                  <a:effectLst/>
                  <a:highlight>
                    <a:srgbClr val="FFFFFF"/>
                  </a:highlight>
                  <a:latin typeface="Calibri" panose="020F0502020204030204" pitchFamily="34" charset="0"/>
                  <a:cs typeface="Calibri" panose="020F0502020204030204" pitchFamily="34" charset="0"/>
                </a:rPr>
                <a:t> method. We also employ the </a:t>
              </a:r>
              <a:r>
                <a:rPr lang="en-US" sz="2450" b="1" i="0" dirty="0">
                  <a:effectLst/>
                  <a:highlight>
                    <a:srgbClr val="FFFFFF"/>
                  </a:highlight>
                  <a:latin typeface="Calibri" panose="020F0502020204030204" pitchFamily="34" charset="0"/>
                  <a:cs typeface="Calibri" panose="020F0502020204030204" pitchFamily="34" charset="0"/>
                </a:rPr>
                <a:t>t-SNE technique</a:t>
              </a:r>
              <a:r>
                <a:rPr lang="en-US" sz="2450" b="0" i="0" dirty="0">
                  <a:effectLst/>
                  <a:highlight>
                    <a:srgbClr val="FFFFFF"/>
                  </a:highlight>
                  <a:latin typeface="Calibri" panose="020F0502020204030204" pitchFamily="34" charset="0"/>
                  <a:cs typeface="Calibri" panose="020F0502020204030204" pitchFamily="34" charset="0"/>
                </a:rPr>
                <a:t> to visualize the kernel density distribution of the generated scenarios, transformed into one-dimensional embeddings.</a:t>
              </a:r>
            </a:p>
            <a:p>
              <a:pPr marL="457200" indent="-457200">
                <a:lnSpc>
                  <a:spcPct val="100000"/>
                </a:lnSpc>
                <a:buClr>
                  <a:srgbClr val="000000"/>
                </a:buClr>
                <a:buFont typeface="Wingdings" panose="05000000000000000000" pitchFamily="2" charset="2"/>
                <a:buChar char="§"/>
              </a:pP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Metrics</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 </a:t>
              </a:r>
              <a:r>
                <a:rPr lang="en-US" sz="2450" spc="-1" dirty="0">
                  <a:solidFill>
                    <a:srgbClr val="000000"/>
                  </a:solidFill>
                  <a:highlight>
                    <a:srgbClr val="FFFFFF"/>
                  </a:highlight>
                  <a:latin typeface="Calibri" panose="020F0502020204030204" pitchFamily="34" charset="0"/>
                  <a:cs typeface="Calibri" panose="020F0502020204030204" pitchFamily="34" charset="0"/>
                </a:rPr>
                <a:t>W</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e employ multiple quantitative evaluation metrics to measure the quality of the generated scenarios namely </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Fréchet inception distance</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 (FID), </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Energy Score</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 (ES); </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Root-mean-square Error</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 (RMSE), and </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Continuous Ranked </a:t>
              </a:r>
              <a:r>
                <a:rPr lang="en-US" sz="2450" b="1" spc="-1" dirty="0">
                  <a:solidFill>
                    <a:srgbClr val="000000"/>
                  </a:solidFill>
                  <a:highlight>
                    <a:srgbClr val="FFFFFF"/>
                  </a:highlight>
                  <a:latin typeface="Calibri" panose="020F0502020204030204" pitchFamily="34" charset="0"/>
                  <a:cs typeface="Calibri" panose="020F0502020204030204" pitchFamily="34" charset="0"/>
                </a:rPr>
                <a:t>P</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robability </a:t>
              </a:r>
              <a:r>
                <a:rPr lang="en-US" sz="2450" b="1" spc="-1" dirty="0">
                  <a:solidFill>
                    <a:srgbClr val="000000"/>
                  </a:solidFill>
                  <a:highlight>
                    <a:srgbClr val="FFFFFF"/>
                  </a:highlight>
                  <a:latin typeface="Calibri" panose="020F0502020204030204" pitchFamily="34" charset="0"/>
                  <a:cs typeface="Calibri" panose="020F0502020204030204" pitchFamily="34" charset="0"/>
                </a:rPr>
                <a:t>S</a:t>
              </a:r>
              <a:r>
                <a:rPr lang="en-US" sz="2450" b="1" strike="noStrike" spc="-1" dirty="0">
                  <a:solidFill>
                    <a:srgbClr val="000000"/>
                  </a:solidFill>
                  <a:highlight>
                    <a:srgbClr val="FFFFFF"/>
                  </a:highlight>
                  <a:latin typeface="Calibri" panose="020F0502020204030204" pitchFamily="34" charset="0"/>
                  <a:cs typeface="Calibri" panose="020F0502020204030204" pitchFamily="34" charset="0"/>
                </a:rPr>
                <a:t>core</a:t>
              </a:r>
              <a:r>
                <a:rPr lang="en-US" sz="2450" strike="noStrike" spc="-1" dirty="0">
                  <a:solidFill>
                    <a:srgbClr val="000000"/>
                  </a:solidFill>
                  <a:highlight>
                    <a:srgbClr val="FFFFFF"/>
                  </a:highlight>
                  <a:latin typeface="Calibri" panose="020F0502020204030204" pitchFamily="34" charset="0"/>
                  <a:cs typeface="Calibri" panose="020F0502020204030204" pitchFamily="34" charset="0"/>
                </a:rPr>
                <a:t> (CRPS).</a:t>
              </a:r>
            </a:p>
            <a:p>
              <a:pPr marL="457200" indent="-457200">
                <a:lnSpc>
                  <a:spcPct val="100000"/>
                </a:lnSpc>
                <a:buClr>
                  <a:srgbClr val="000000"/>
                </a:buClr>
                <a:buFont typeface="Wingdings" panose="05000000000000000000" pitchFamily="2" charset="2"/>
                <a:buChar char="§"/>
              </a:pPr>
              <a:r>
                <a:rPr lang="en-US" sz="2450" b="1" strike="noStrike" spc="-1" dirty="0">
                  <a:solidFill>
                    <a:srgbClr val="000000"/>
                  </a:solidFill>
                  <a:latin typeface="Calibri" panose="020F0502020204030204" pitchFamily="34" charset="0"/>
                  <a:cs typeface="Calibri" panose="020F0502020204030204" pitchFamily="34" charset="0"/>
                </a:rPr>
                <a:t>Datasets</a:t>
              </a:r>
              <a:r>
                <a:rPr lang="en-US" sz="2450" b="0" strike="noStrike" spc="-1" dirty="0">
                  <a:solidFill>
                    <a:srgbClr val="000000"/>
                  </a:solidFill>
                  <a:latin typeface="Calibri" panose="020F0502020204030204" pitchFamily="34" charset="0"/>
                  <a:cs typeface="Calibri" panose="020F0502020204030204" pitchFamily="34" charset="0"/>
                </a:rPr>
                <a:t>: We primarily evaluated the decentralized scenario generation capability of our proposed framework using the </a:t>
              </a:r>
              <a:r>
                <a:rPr lang="en-US" sz="2450" b="1" strike="noStrike" spc="-1" dirty="0">
                  <a:solidFill>
                    <a:srgbClr val="000000"/>
                  </a:solidFill>
                  <a:latin typeface="Calibri" panose="020F0502020204030204" pitchFamily="34" charset="0"/>
                  <a:cs typeface="Calibri" panose="020F0502020204030204" pitchFamily="34" charset="0"/>
                </a:rPr>
                <a:t>USAID</a:t>
              </a:r>
              <a:r>
                <a:rPr lang="en-US" sz="2450" b="0" strike="noStrike" spc="-1" dirty="0">
                  <a:solidFill>
                    <a:srgbClr val="000000"/>
                  </a:solidFill>
                  <a:latin typeface="Calibri" panose="020F0502020204030204" pitchFamily="34" charset="0"/>
                  <a:cs typeface="Calibri" panose="020F0502020204030204" pitchFamily="34" charset="0"/>
                </a:rPr>
                <a:t>, </a:t>
              </a:r>
              <a:r>
                <a:rPr lang="en-US" sz="2450" b="1" strike="noStrike" spc="-1" dirty="0">
                  <a:solidFill>
                    <a:srgbClr val="000000"/>
                  </a:solidFill>
                  <a:latin typeface="Calibri" panose="020F0502020204030204" pitchFamily="34" charset="0"/>
                  <a:cs typeface="Calibri" panose="020F0502020204030204" pitchFamily="34" charset="0"/>
                </a:rPr>
                <a:t>ACES</a:t>
              </a:r>
              <a:r>
                <a:rPr lang="en-US" sz="2450" b="0" strike="noStrike" spc="-1" dirty="0">
                  <a:solidFill>
                    <a:srgbClr val="000000"/>
                  </a:solidFill>
                  <a:latin typeface="Calibri" panose="020F0502020204030204" pitchFamily="34" charset="0"/>
                  <a:cs typeface="Calibri" panose="020F0502020204030204" pitchFamily="34" charset="0"/>
                </a:rPr>
                <a:t>, and </a:t>
              </a:r>
              <a:r>
                <a:rPr lang="en-US" sz="2450" b="1" strike="noStrike" spc="-1" dirty="0">
                  <a:solidFill>
                    <a:srgbClr val="000000"/>
                  </a:solidFill>
                  <a:latin typeface="Calibri" panose="020F0502020204030204" pitchFamily="34" charset="0"/>
                  <a:cs typeface="Calibri" panose="020F0502020204030204" pitchFamily="34" charset="0"/>
                </a:rPr>
                <a:t>ACTIVSg</a:t>
              </a:r>
              <a:r>
                <a:rPr lang="en-US" sz="2450" spc="-1" dirty="0">
                  <a:solidFill>
                    <a:srgbClr val="000000"/>
                  </a:solidFill>
                  <a:latin typeface="Calibri" panose="020F0502020204030204" pitchFamily="34" charset="0"/>
                  <a:cs typeface="Calibri" panose="020F0502020204030204" pitchFamily="34" charset="0"/>
                </a:rPr>
                <a:t> </a:t>
              </a:r>
              <a:r>
                <a:rPr lang="en-US" sz="2450" b="0" strike="noStrike" spc="-1" dirty="0">
                  <a:solidFill>
                    <a:srgbClr val="000000"/>
                  </a:solidFill>
                  <a:latin typeface="Calibri" panose="020F0502020204030204" pitchFamily="34" charset="0"/>
                  <a:cs typeface="Calibri" panose="020F0502020204030204" pitchFamily="34" charset="0"/>
                </a:rPr>
                <a:t>datasets.</a:t>
              </a:r>
            </a:p>
            <a:p>
              <a:pPr marL="914400" lvl="1" indent="-457200">
                <a:buClr>
                  <a:srgbClr val="000000"/>
                </a:buClr>
                <a:buFont typeface="Wingdings" panose="05000000000000000000" pitchFamily="2" charset="2"/>
                <a:buChar char="§"/>
              </a:pPr>
              <a:r>
                <a:rPr lang="en-US" sz="2450" spc="-1" dirty="0">
                  <a:solidFill>
                    <a:srgbClr val="000000"/>
                  </a:solidFill>
                  <a:latin typeface="Calibri" panose="020F0502020204030204" pitchFamily="34" charset="0"/>
                  <a:cs typeface="Calibri" panose="020F0502020204030204" pitchFamily="34" charset="0"/>
                </a:rPr>
                <a:t>USAID: the Order Cycle Time information of </a:t>
              </a:r>
              <a:r>
                <a:rPr lang="en-US" sz="2450" b="1" spc="-1" dirty="0">
                  <a:solidFill>
                    <a:srgbClr val="000000"/>
                  </a:solidFill>
                  <a:latin typeface="Calibri" panose="020F0502020204030204" pitchFamily="34" charset="0"/>
                  <a:cs typeface="Calibri" panose="020F0502020204030204" pitchFamily="34" charset="0"/>
                </a:rPr>
                <a:t>85 distributors from 2017 to 2023 </a:t>
              </a:r>
              <a:r>
                <a:rPr lang="en-US" sz="2450" spc="-1" dirty="0">
                  <a:solidFill>
                    <a:srgbClr val="000000"/>
                  </a:solidFill>
                  <a:latin typeface="Calibri" panose="020F0502020204030204" pitchFamily="34" charset="0"/>
                  <a:cs typeface="Calibri" panose="020F0502020204030204" pitchFamily="34" charset="0"/>
                </a:rPr>
                <a:t>are used.</a:t>
              </a:r>
            </a:p>
            <a:p>
              <a:pPr marL="914400" lvl="1" indent="-457200">
                <a:buClr>
                  <a:srgbClr val="000000"/>
                </a:buClr>
                <a:buFont typeface="Wingdings" panose="05000000000000000000" pitchFamily="2" charset="2"/>
                <a:buChar char="§"/>
              </a:pPr>
              <a:r>
                <a:rPr lang="en-US" sz="2450" b="0" strike="noStrike" spc="-1" dirty="0">
                  <a:solidFill>
                    <a:srgbClr val="000000"/>
                  </a:solidFill>
                  <a:latin typeface="Calibri" panose="020F0502020204030204" pitchFamily="34" charset="0"/>
                  <a:cs typeface="Calibri" panose="020F0502020204030204" pitchFamily="34" charset="0"/>
                </a:rPr>
                <a:t>ACES: </a:t>
              </a:r>
              <a:r>
                <a:rPr lang="en-US" sz="2450" spc="-1" dirty="0">
                  <a:solidFill>
                    <a:srgbClr val="000000"/>
                  </a:solidFill>
                  <a:latin typeface="Calibri" panose="020F0502020204030204" pitchFamily="34" charset="0"/>
                  <a:cs typeface="Calibri" panose="020F0502020204030204" pitchFamily="34" charset="0"/>
                </a:rPr>
                <a:t>carbon </a:t>
              </a:r>
              <a:r>
                <a:rPr lang="en-US" sz="2450" b="0" strike="noStrike" spc="-1" dirty="0">
                  <a:solidFill>
                    <a:srgbClr val="000000"/>
                  </a:solidFill>
                  <a:latin typeface="Calibri" panose="020F0502020204030204" pitchFamily="34" charset="0"/>
                  <a:cs typeface="Calibri" panose="020F0502020204030204" pitchFamily="34" charset="0"/>
                </a:rPr>
                <a:t>emission profiles for </a:t>
              </a:r>
              <a:r>
                <a:rPr lang="en-US" sz="2450" b="1" strike="noStrike" spc="-1" dirty="0">
                  <a:solidFill>
                    <a:srgbClr val="000000"/>
                  </a:solidFill>
                  <a:latin typeface="Calibri" panose="020F0502020204030204" pitchFamily="34" charset="0"/>
                  <a:cs typeface="Calibri" panose="020F0502020204030204" pitchFamily="34" charset="0"/>
                </a:rPr>
                <a:t>25 petroleum refineries in Texas for summer seasons</a:t>
              </a:r>
              <a:r>
                <a:rPr lang="en-US" sz="2450" spc="-1" dirty="0">
                  <a:solidFill>
                    <a:srgbClr val="000000"/>
                  </a:solidFill>
                  <a:latin typeface="Calibri" panose="020F0502020204030204" pitchFamily="34" charset="0"/>
                  <a:cs typeface="Calibri" panose="020F0502020204030204" pitchFamily="34" charset="0"/>
                </a:rPr>
                <a:t> in 2017.</a:t>
              </a:r>
              <a:endParaRPr lang="en-US" sz="2450" b="0" strike="noStrike" spc="-1" dirty="0">
                <a:solidFill>
                  <a:srgbClr val="000000"/>
                </a:solidFill>
                <a:latin typeface="Calibri" panose="020F0502020204030204" pitchFamily="34" charset="0"/>
                <a:cs typeface="Calibri" panose="020F0502020204030204" pitchFamily="34" charset="0"/>
              </a:endParaRPr>
            </a:p>
            <a:p>
              <a:pPr marL="914400" lvl="1" indent="-457200">
                <a:buClr>
                  <a:srgbClr val="000000"/>
                </a:buClr>
                <a:buFont typeface="Wingdings" panose="05000000000000000000" pitchFamily="2" charset="2"/>
                <a:buChar char="§"/>
              </a:pPr>
              <a:r>
                <a:rPr lang="en-US" sz="2450" b="0" strike="noStrike" spc="-1" dirty="0">
                  <a:solidFill>
                    <a:srgbClr val="000000"/>
                  </a:solidFill>
                  <a:latin typeface="Calibri" panose="020F0502020204030204" pitchFamily="34" charset="0"/>
                  <a:cs typeface="Calibri" panose="020F0502020204030204" pitchFamily="34" charset="0"/>
                </a:rPr>
                <a:t>ACTIVSg: </a:t>
              </a:r>
              <a:r>
                <a:rPr lang="en-US" sz="2450" b="1" spc="-1" dirty="0">
                  <a:solidFill>
                    <a:srgbClr val="000000"/>
                  </a:solidFill>
                  <a:latin typeface="Calibri" panose="020F0502020204030204" pitchFamily="34" charset="0"/>
                  <a:cs typeface="Calibri" panose="020F0502020204030204" pitchFamily="34" charset="0"/>
                </a:rPr>
                <a:t>l</a:t>
              </a:r>
              <a:r>
                <a:rPr lang="en-US" sz="2450" b="1" strike="noStrike" spc="-1" dirty="0">
                  <a:solidFill>
                    <a:srgbClr val="000000"/>
                  </a:solidFill>
                  <a:latin typeface="Calibri" panose="020F0502020204030204" pitchFamily="34" charset="0"/>
                  <a:cs typeface="Calibri" panose="020F0502020204030204" pitchFamily="34" charset="0"/>
                </a:rPr>
                <a:t>oad</a:t>
              </a:r>
              <a:r>
                <a:rPr lang="en-US" sz="2450" b="0" strike="noStrike" spc="-1" dirty="0">
                  <a:solidFill>
                    <a:srgbClr val="000000"/>
                  </a:solidFill>
                  <a:latin typeface="Calibri" panose="020F0502020204030204" pitchFamily="34" charset="0"/>
                  <a:cs typeface="Calibri" panose="020F0502020204030204" pitchFamily="34" charset="0"/>
                </a:rPr>
                <a:t> and </a:t>
              </a:r>
              <a:r>
                <a:rPr lang="en-US" sz="2450" b="1" strike="noStrike" spc="-1" dirty="0">
                  <a:solidFill>
                    <a:srgbClr val="000000"/>
                  </a:solidFill>
                  <a:latin typeface="Calibri" panose="020F0502020204030204" pitchFamily="34" charset="0"/>
                  <a:cs typeface="Calibri" panose="020F0502020204030204" pitchFamily="34" charset="0"/>
                </a:rPr>
                <a:t>renewable data</a:t>
              </a:r>
              <a:r>
                <a:rPr lang="en-US" sz="2450" b="0" strike="noStrike" spc="-1" dirty="0">
                  <a:solidFill>
                    <a:srgbClr val="000000"/>
                  </a:solidFill>
                  <a:latin typeface="Calibri" panose="020F0502020204030204" pitchFamily="34" charset="0"/>
                  <a:cs typeface="Calibri" panose="020F0502020204030204" pitchFamily="34" charset="0"/>
                </a:rPr>
                <a:t> </a:t>
              </a:r>
              <a:r>
                <a:rPr lang="en-US" sz="2450" spc="-1" dirty="0">
                  <a:solidFill>
                    <a:srgbClr val="000000"/>
                  </a:solidFill>
                  <a:latin typeface="Calibri" panose="020F0502020204030204" pitchFamily="34" charset="0"/>
                  <a:cs typeface="Calibri" panose="020F0502020204030204" pitchFamily="34" charset="0"/>
                </a:rPr>
                <a:t>from the 2000 bus transmission system test case for Texas.</a:t>
              </a:r>
              <a:endParaRPr lang="en-US" sz="2450" b="0" strike="noStrike" spc="-1" dirty="0">
                <a:solidFill>
                  <a:srgbClr val="000000"/>
                </a:solidFill>
                <a:latin typeface="Calibri" panose="020F0502020204030204" pitchFamily="34" charset="0"/>
                <a:cs typeface="Calibri" panose="020F0502020204030204" pitchFamily="34" charset="0"/>
              </a:endParaRPr>
            </a:p>
            <a:p>
              <a:pPr marL="457200" indent="-457200">
                <a:lnSpc>
                  <a:spcPct val="100000"/>
                </a:lnSpc>
                <a:buClr>
                  <a:srgbClr val="000000"/>
                </a:buClr>
                <a:buFont typeface="Wingdings" panose="05000000000000000000" pitchFamily="2" charset="2"/>
                <a:buChar char="§"/>
              </a:pPr>
              <a:r>
                <a:rPr lang="en-US" sz="2450" b="1" strike="noStrike" spc="-1" dirty="0">
                  <a:solidFill>
                    <a:srgbClr val="000000"/>
                  </a:solidFill>
                  <a:latin typeface="Calibri" panose="020F0502020204030204" pitchFamily="34" charset="0"/>
                  <a:cs typeface="Calibri" panose="020F0502020204030204" pitchFamily="34" charset="0"/>
                </a:rPr>
                <a:t>Hardware </a:t>
              </a:r>
              <a:r>
                <a:rPr lang="en-US" sz="2450" b="1" spc="-1" dirty="0">
                  <a:solidFill>
                    <a:srgbClr val="000000"/>
                  </a:solidFill>
                  <a:latin typeface="Calibri" panose="020F0502020204030204" pitchFamily="34" charset="0"/>
                  <a:cs typeface="Calibri" panose="020F0502020204030204" pitchFamily="34" charset="0"/>
                </a:rPr>
                <a:t>Setup</a:t>
              </a:r>
              <a:r>
                <a:rPr lang="en-US" sz="2450" b="0" strike="noStrike" spc="-1" dirty="0">
                  <a:solidFill>
                    <a:srgbClr val="000000"/>
                  </a:solidFill>
                  <a:latin typeface="Calibri" panose="020F0502020204030204" pitchFamily="34" charset="0"/>
                  <a:cs typeface="Calibri" panose="020F0502020204030204" pitchFamily="34" charset="0"/>
                </a:rPr>
                <a:t>: Our experiments are conducted on </a:t>
              </a:r>
              <a:r>
                <a:rPr lang="en-US" sz="2450" b="1" strike="noStrike" spc="-1" dirty="0">
                  <a:solidFill>
                    <a:srgbClr val="000000"/>
                  </a:solidFill>
                  <a:latin typeface="Calibri" panose="020F0502020204030204" pitchFamily="34" charset="0"/>
                  <a:cs typeface="Calibri" panose="020F0502020204030204" pitchFamily="34" charset="0"/>
                </a:rPr>
                <a:t>Pete Supercomputer</a:t>
              </a:r>
              <a:r>
                <a:rPr lang="en-US" sz="2450" b="0" strike="noStrike" spc="-1" dirty="0">
                  <a:solidFill>
                    <a:srgbClr val="000000"/>
                  </a:solidFill>
                  <a:latin typeface="Calibri" panose="020F0502020204030204" pitchFamily="34" charset="0"/>
                  <a:cs typeface="Calibri" panose="020F0502020204030204" pitchFamily="34" charset="0"/>
                </a:rPr>
                <a:t>. </a:t>
              </a:r>
            </a:p>
            <a:p>
              <a:pPr marL="457200" indent="-457200">
                <a:lnSpc>
                  <a:spcPct val="100000"/>
                </a:lnSpc>
                <a:buClr>
                  <a:srgbClr val="000000"/>
                </a:buClr>
                <a:buFont typeface="Wingdings" panose="05000000000000000000" pitchFamily="2" charset="2"/>
                <a:buChar char="§"/>
              </a:pPr>
              <a:r>
                <a:rPr lang="en-US" sz="2450" b="1" spc="-1" dirty="0">
                  <a:solidFill>
                    <a:srgbClr val="000000"/>
                  </a:solidFill>
                  <a:latin typeface="Calibri" panose="020F0502020204030204" pitchFamily="34" charset="0"/>
                  <a:cs typeface="Calibri" panose="020F0502020204030204" pitchFamily="34" charset="0"/>
                </a:rPr>
                <a:t>Software Setup</a:t>
              </a:r>
              <a:r>
                <a:rPr lang="en-US" sz="2450" spc="-1" dirty="0">
                  <a:solidFill>
                    <a:srgbClr val="000000"/>
                  </a:solidFill>
                  <a:latin typeface="Calibri" panose="020F0502020204030204" pitchFamily="34" charset="0"/>
                  <a:cs typeface="Calibri" panose="020F0502020204030204" pitchFamily="34" charset="0"/>
                </a:rPr>
                <a:t>: </a:t>
              </a:r>
              <a:r>
                <a:rPr lang="en-US" sz="2450" b="0" strike="noStrike" spc="-1" dirty="0">
                  <a:solidFill>
                    <a:srgbClr val="000000"/>
                  </a:solidFill>
                  <a:latin typeface="Calibri" panose="020F0502020204030204" pitchFamily="34" charset="0"/>
                  <a:cs typeface="Calibri" panose="020F0502020204030204" pitchFamily="34" charset="0"/>
                </a:rPr>
                <a:t>All experiments were conducted </a:t>
              </a:r>
              <a:r>
                <a:rPr lang="en-US" sz="2450" b="1" strike="noStrike" spc="-1" dirty="0" err="1">
                  <a:solidFill>
                    <a:srgbClr val="000000"/>
                  </a:solidFill>
                  <a:latin typeface="Calibri" panose="020F0502020204030204" pitchFamily="34" charset="0"/>
                  <a:cs typeface="Calibri" panose="020F0502020204030204" pitchFamily="34" charset="0"/>
                </a:rPr>
                <a:t>OpenMPI</a:t>
              </a:r>
              <a:r>
                <a:rPr lang="en-US" sz="2450" spc="-1" dirty="0">
                  <a:solidFill>
                    <a:srgbClr val="000000"/>
                  </a:solidFill>
                  <a:latin typeface="Calibri" panose="020F0502020204030204" pitchFamily="34" charset="0"/>
                  <a:cs typeface="Calibri" panose="020F0502020204030204" pitchFamily="34" charset="0"/>
                </a:rPr>
                <a:t> </a:t>
              </a:r>
              <a:r>
                <a:rPr lang="en-US" sz="2450" b="0" strike="noStrike" spc="-1" dirty="0">
                  <a:solidFill>
                    <a:srgbClr val="000000"/>
                  </a:solidFill>
                  <a:latin typeface="Calibri" panose="020F0502020204030204" pitchFamily="34" charset="0"/>
                  <a:cs typeface="Calibri" panose="020F0502020204030204" pitchFamily="34" charset="0"/>
                </a:rPr>
                <a:t>distributed</a:t>
              </a:r>
              <a:r>
                <a:rPr lang="en-US" sz="2450" spc="-1" dirty="0">
                  <a:solidFill>
                    <a:srgbClr val="000000"/>
                  </a:solidFill>
                  <a:latin typeface="Calibri" panose="020F0502020204030204" pitchFamily="34" charset="0"/>
                  <a:cs typeface="Calibri" panose="020F0502020204030204" pitchFamily="34" charset="0"/>
                </a:rPr>
                <a:t> </a:t>
              </a:r>
              <a:r>
                <a:rPr lang="en-US" sz="2450" b="0" strike="noStrike" spc="-1" dirty="0">
                  <a:solidFill>
                    <a:srgbClr val="000000"/>
                  </a:solidFill>
                  <a:latin typeface="Calibri" panose="020F0502020204030204" pitchFamily="34" charset="0"/>
                  <a:cs typeface="Calibri" panose="020F0502020204030204" pitchFamily="34" charset="0"/>
                </a:rPr>
                <a:t>memory framework, </a:t>
              </a:r>
              <a:r>
                <a:rPr lang="en-US" sz="2450" spc="-1" dirty="0">
                  <a:solidFill>
                    <a:srgbClr val="000000"/>
                  </a:solidFill>
                  <a:latin typeface="Calibri" panose="020F0502020204030204" pitchFamily="34" charset="0"/>
                  <a:cs typeface="Calibri" panose="020F0502020204030204" pitchFamily="34" charset="0"/>
                </a:rPr>
                <a:t>available as mpi4py, </a:t>
              </a:r>
              <a:r>
                <a:rPr lang="en-US" sz="2450" b="0" strike="noStrike" spc="-1" dirty="0">
                  <a:solidFill>
                    <a:srgbClr val="000000"/>
                  </a:solidFill>
                  <a:latin typeface="Calibri" panose="020F0502020204030204" pitchFamily="34" charset="0"/>
                  <a:cs typeface="Calibri" panose="020F0502020204030204" pitchFamily="34" charset="0"/>
                </a:rPr>
                <a:t>in Python. The </a:t>
              </a:r>
              <a:r>
                <a:rPr lang="en-US" sz="2450" b="1" strike="noStrike" spc="-1" dirty="0">
                  <a:solidFill>
                    <a:srgbClr val="000000"/>
                  </a:solidFill>
                  <a:latin typeface="Calibri" panose="020F0502020204030204" pitchFamily="34" charset="0"/>
                  <a:cs typeface="Calibri" panose="020F0502020204030204" pitchFamily="34" charset="0"/>
                </a:rPr>
                <a:t>PyTorch</a:t>
              </a:r>
              <a:r>
                <a:rPr lang="en-US" sz="2450" b="0" strike="noStrike" spc="-1" dirty="0">
                  <a:solidFill>
                    <a:srgbClr val="000000"/>
                  </a:solidFill>
                  <a:latin typeface="Calibri" panose="020F0502020204030204" pitchFamily="34" charset="0"/>
                  <a:cs typeface="Calibri" panose="020F0502020204030204" pitchFamily="34" charset="0"/>
                </a:rPr>
                <a:t> library is used for constructing, training and evaluating the machine learning models.</a:t>
              </a:r>
            </a:p>
          </p:txBody>
        </p:sp>
        <p:sp>
          <p:nvSpPr>
            <p:cNvPr id="20" name="TextBox 22">
              <a:extLst>
                <a:ext uri="{FF2B5EF4-FFF2-40B4-BE49-F238E27FC236}">
                  <a16:creationId xmlns:a16="http://schemas.microsoft.com/office/drawing/2014/main" id="{A0D625BF-5947-4E29-1231-36E2960850EF}"/>
                </a:ext>
              </a:extLst>
            </p:cNvPr>
            <p:cNvSpPr/>
            <p:nvPr/>
          </p:nvSpPr>
          <p:spPr>
            <a:xfrm>
              <a:off x="241465" y="20574000"/>
              <a:ext cx="13816802"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EVALUATION METHODS</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pic>
        <p:nvPicPr>
          <p:cNvPr id="28" name="Picture 27">
            <a:extLst>
              <a:ext uri="{FF2B5EF4-FFF2-40B4-BE49-F238E27FC236}">
                <a16:creationId xmlns:a16="http://schemas.microsoft.com/office/drawing/2014/main" id="{B91F739F-4DE6-74D8-C348-20EB594E06A5}"/>
              </a:ext>
            </a:extLst>
          </p:cNvPr>
          <p:cNvPicPr>
            <a:picLocks noChangeAspect="1"/>
          </p:cNvPicPr>
          <p:nvPr/>
        </p:nvPicPr>
        <p:blipFill>
          <a:blip r:embed="rId7"/>
          <a:stretch>
            <a:fillRect/>
          </a:stretch>
        </p:blipFill>
        <p:spPr>
          <a:xfrm>
            <a:off x="7332562" y="18935700"/>
            <a:ext cx="6160770" cy="1177290"/>
          </a:xfrm>
          <a:prstGeom prst="rect">
            <a:avLst/>
          </a:prstGeom>
        </p:spPr>
      </p:pic>
      <p:sp>
        <p:nvSpPr>
          <p:cNvPr id="23" name="TextBox 22">
            <a:extLst>
              <a:ext uri="{FF2B5EF4-FFF2-40B4-BE49-F238E27FC236}">
                <a16:creationId xmlns:a16="http://schemas.microsoft.com/office/drawing/2014/main" id="{DE8E5C38-8F84-5A72-1CC1-E957318E5DB8}"/>
              </a:ext>
            </a:extLst>
          </p:cNvPr>
          <p:cNvSpPr txBox="1"/>
          <p:nvPr/>
        </p:nvSpPr>
        <p:spPr>
          <a:xfrm>
            <a:off x="1186711" y="20059590"/>
            <a:ext cx="5676780" cy="400110"/>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Binary cross-entropy as Reconstruction Loss</a:t>
            </a:r>
          </a:p>
        </p:txBody>
      </p:sp>
      <p:sp>
        <p:nvSpPr>
          <p:cNvPr id="33" name="TextBox 32">
            <a:extLst>
              <a:ext uri="{FF2B5EF4-FFF2-40B4-BE49-F238E27FC236}">
                <a16:creationId xmlns:a16="http://schemas.microsoft.com/office/drawing/2014/main" id="{7E1248ED-C39A-9033-8E23-33BDCA2967C9}"/>
              </a:ext>
            </a:extLst>
          </p:cNvPr>
          <p:cNvSpPr txBox="1"/>
          <p:nvPr/>
        </p:nvSpPr>
        <p:spPr>
          <a:xfrm>
            <a:off x="7560269" y="20097690"/>
            <a:ext cx="5676780" cy="400110"/>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KL Divergence to compare two distributions</a:t>
            </a:r>
          </a:p>
        </p:txBody>
      </p:sp>
      <p:grpSp>
        <p:nvGrpSpPr>
          <p:cNvPr id="55" name="Group 54">
            <a:extLst>
              <a:ext uri="{FF2B5EF4-FFF2-40B4-BE49-F238E27FC236}">
                <a16:creationId xmlns:a16="http://schemas.microsoft.com/office/drawing/2014/main" id="{1D8F6592-41E9-C9D7-E5B3-D6491CE841F2}"/>
              </a:ext>
            </a:extLst>
          </p:cNvPr>
          <p:cNvGrpSpPr/>
          <p:nvPr/>
        </p:nvGrpSpPr>
        <p:grpSpPr>
          <a:xfrm>
            <a:off x="30473287" y="6575679"/>
            <a:ext cx="13284864" cy="4010643"/>
            <a:chOff x="14523691" y="6940439"/>
            <a:chExt cx="9109299" cy="2768867"/>
          </a:xfrm>
        </p:grpSpPr>
        <p:sp>
          <p:nvSpPr>
            <p:cNvPr id="100" name="TextBox 646">
              <a:extLst>
                <a:ext uri="{FF2B5EF4-FFF2-40B4-BE49-F238E27FC236}">
                  <a16:creationId xmlns:a16="http://schemas.microsoft.com/office/drawing/2014/main" id="{F4550912-A8C5-E743-2976-34980542FA80}"/>
                </a:ext>
              </a:extLst>
            </p:cNvPr>
            <p:cNvSpPr/>
            <p:nvPr/>
          </p:nvSpPr>
          <p:spPr>
            <a:xfrm>
              <a:off x="14817240" y="9434083"/>
              <a:ext cx="8815750" cy="2752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n-US" sz="2000" dirty="0">
                  <a:effectLst/>
                  <a:latin typeface="Calibri" panose="020F0502020204030204" pitchFamily="34" charset="0"/>
                  <a:cs typeface="Calibri" panose="020F0502020204030204" pitchFamily="34" charset="0"/>
                </a:rPr>
                <a:t>Embedding distributions between observed data and generated scenarios by different methods across four case studies</a:t>
              </a:r>
              <a:endParaRPr lang="en-US" sz="2000" dirty="0">
                <a:latin typeface="Calibri" panose="020F0502020204030204" pitchFamily="34" charset="0"/>
                <a:cs typeface="Calibri" panose="020F0502020204030204" pitchFamily="34" charset="0"/>
              </a:endParaRPr>
            </a:p>
          </p:txBody>
        </p:sp>
        <p:pic>
          <p:nvPicPr>
            <p:cNvPr id="101" name="Picture 100">
              <a:extLst>
                <a:ext uri="{FF2B5EF4-FFF2-40B4-BE49-F238E27FC236}">
                  <a16:creationId xmlns:a16="http://schemas.microsoft.com/office/drawing/2014/main" id="{6AD57E04-C30D-C22D-E5D6-5E4D3450C178}"/>
                </a:ext>
              </a:extLst>
            </p:cNvPr>
            <p:cNvPicPr>
              <a:picLocks noChangeAspect="1"/>
            </p:cNvPicPr>
            <p:nvPr/>
          </p:nvPicPr>
          <p:blipFill>
            <a:blip r:embed="rId8"/>
            <a:stretch>
              <a:fillRect/>
            </a:stretch>
          </p:blipFill>
          <p:spPr>
            <a:xfrm>
              <a:off x="14523691" y="6940439"/>
              <a:ext cx="9023052" cy="2485828"/>
            </a:xfrm>
            <a:prstGeom prst="rect">
              <a:avLst/>
            </a:prstGeom>
          </p:spPr>
        </p:pic>
      </p:grpSp>
      <p:grpSp>
        <p:nvGrpSpPr>
          <p:cNvPr id="62" name="Group 61">
            <a:extLst>
              <a:ext uri="{FF2B5EF4-FFF2-40B4-BE49-F238E27FC236}">
                <a16:creationId xmlns:a16="http://schemas.microsoft.com/office/drawing/2014/main" id="{7CDACE72-D433-1074-2941-7524A5AB0A67}"/>
              </a:ext>
            </a:extLst>
          </p:cNvPr>
          <p:cNvGrpSpPr/>
          <p:nvPr/>
        </p:nvGrpSpPr>
        <p:grpSpPr>
          <a:xfrm>
            <a:off x="35744049" y="13785168"/>
            <a:ext cx="7871785" cy="2559732"/>
            <a:chOff x="13995455" y="10373608"/>
            <a:chExt cx="8231668" cy="2509061"/>
          </a:xfrm>
        </p:grpSpPr>
        <p:pic>
          <p:nvPicPr>
            <p:cNvPr id="94" name="Picture 93">
              <a:extLst>
                <a:ext uri="{FF2B5EF4-FFF2-40B4-BE49-F238E27FC236}">
                  <a16:creationId xmlns:a16="http://schemas.microsoft.com/office/drawing/2014/main" id="{F9056131-74FD-B1C7-43EC-ADB42E79C8EF}"/>
                </a:ext>
              </a:extLst>
            </p:cNvPr>
            <p:cNvPicPr>
              <a:picLocks noChangeAspect="1"/>
            </p:cNvPicPr>
            <p:nvPr/>
          </p:nvPicPr>
          <p:blipFill rotWithShape="1">
            <a:blip r:embed="rId9"/>
            <a:srcRect l="-1779"/>
            <a:stretch/>
          </p:blipFill>
          <p:spPr>
            <a:xfrm>
              <a:off x="13995455" y="10373608"/>
              <a:ext cx="8231668" cy="1882491"/>
            </a:xfrm>
            <a:prstGeom prst="rect">
              <a:avLst/>
            </a:prstGeom>
          </p:spPr>
        </p:pic>
        <p:sp>
          <p:nvSpPr>
            <p:cNvPr id="96" name="TextBox 95">
              <a:extLst>
                <a:ext uri="{FF2B5EF4-FFF2-40B4-BE49-F238E27FC236}">
                  <a16:creationId xmlns:a16="http://schemas.microsoft.com/office/drawing/2014/main" id="{651C13A7-CDE8-26D4-3808-76FB49DEC0F3}"/>
                </a:ext>
              </a:extLst>
            </p:cNvPr>
            <p:cNvSpPr txBox="1"/>
            <p:nvPr/>
          </p:nvSpPr>
          <p:spPr>
            <a:xfrm>
              <a:off x="14167150" y="12188796"/>
              <a:ext cx="7945158" cy="693873"/>
            </a:xfrm>
            <a:prstGeom prst="rect">
              <a:avLst/>
            </a:prstGeom>
            <a:noFill/>
          </p:spPr>
          <p:txBody>
            <a:bodyPr wrap="square">
              <a:spAutoFit/>
            </a:bodyPr>
            <a:lstStyle/>
            <a:p>
              <a:pPr algn="ctr"/>
              <a:r>
                <a:rPr lang="en-US" sz="2000" dirty="0">
                  <a:effectLst/>
                  <a:latin typeface="Calibri" panose="020F0502020204030204" pitchFamily="34" charset="0"/>
                  <a:cs typeface="Calibri" panose="020F0502020204030204" pitchFamily="34" charset="0"/>
                </a:rPr>
                <a:t>Geographical heatmap illustrating the concentration of carbon emission volume profile in Port Arthur, Texas </a:t>
              </a:r>
              <a:endParaRPr lang="en-US" sz="2000" dirty="0">
                <a:latin typeface="Calibri" panose="020F0502020204030204" pitchFamily="34" charset="0"/>
                <a:cs typeface="Calibri" panose="020F0502020204030204" pitchFamily="34" charset="0"/>
              </a:endParaRPr>
            </a:p>
          </p:txBody>
        </p:sp>
      </p:grpSp>
      <p:grpSp>
        <p:nvGrpSpPr>
          <p:cNvPr id="71" name="Group 70">
            <a:extLst>
              <a:ext uri="{FF2B5EF4-FFF2-40B4-BE49-F238E27FC236}">
                <a16:creationId xmlns:a16="http://schemas.microsoft.com/office/drawing/2014/main" id="{FA466762-BF0D-B509-14F4-73B95AB6CA7B}"/>
              </a:ext>
            </a:extLst>
          </p:cNvPr>
          <p:cNvGrpSpPr/>
          <p:nvPr/>
        </p:nvGrpSpPr>
        <p:grpSpPr>
          <a:xfrm>
            <a:off x="35916581" y="10691804"/>
            <a:ext cx="7240212" cy="3038621"/>
            <a:chOff x="14589872" y="13562960"/>
            <a:chExt cx="7240212" cy="3038621"/>
          </a:xfrm>
        </p:grpSpPr>
        <p:pic>
          <p:nvPicPr>
            <p:cNvPr id="86" name="Picture 85">
              <a:extLst>
                <a:ext uri="{FF2B5EF4-FFF2-40B4-BE49-F238E27FC236}">
                  <a16:creationId xmlns:a16="http://schemas.microsoft.com/office/drawing/2014/main" id="{6EB01005-E3E5-2B37-1D03-CE71687C1CF1}"/>
                </a:ext>
              </a:extLst>
            </p:cNvPr>
            <p:cNvPicPr>
              <a:picLocks noChangeAspect="1"/>
            </p:cNvPicPr>
            <p:nvPr/>
          </p:nvPicPr>
          <p:blipFill>
            <a:blip r:embed="rId10"/>
            <a:stretch>
              <a:fillRect/>
            </a:stretch>
          </p:blipFill>
          <p:spPr>
            <a:xfrm>
              <a:off x="14719574" y="13562960"/>
              <a:ext cx="7110510" cy="2289282"/>
            </a:xfrm>
            <a:prstGeom prst="rect">
              <a:avLst/>
            </a:prstGeom>
          </p:spPr>
        </p:pic>
        <p:sp>
          <p:nvSpPr>
            <p:cNvPr id="92" name="TextBox 91">
              <a:extLst>
                <a:ext uri="{FF2B5EF4-FFF2-40B4-BE49-F238E27FC236}">
                  <a16:creationId xmlns:a16="http://schemas.microsoft.com/office/drawing/2014/main" id="{2EBC0555-C701-5F79-5A73-2B4FE5AFAE2F}"/>
                </a:ext>
              </a:extLst>
            </p:cNvPr>
            <p:cNvSpPr txBox="1"/>
            <p:nvPr/>
          </p:nvSpPr>
          <p:spPr>
            <a:xfrm>
              <a:off x="14589872" y="15893695"/>
              <a:ext cx="6857759" cy="707886"/>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Time series analysis of carbon dioxide emissions scenarios compared with observed data in Port Arthur, Texas.</a:t>
              </a:r>
            </a:p>
          </p:txBody>
        </p:sp>
      </p:grpSp>
      <p:grpSp>
        <p:nvGrpSpPr>
          <p:cNvPr id="59" name="Group 58">
            <a:extLst>
              <a:ext uri="{FF2B5EF4-FFF2-40B4-BE49-F238E27FC236}">
                <a16:creationId xmlns:a16="http://schemas.microsoft.com/office/drawing/2014/main" id="{787800DA-74A9-7F06-5DC3-0E0BFF24D1D3}"/>
              </a:ext>
            </a:extLst>
          </p:cNvPr>
          <p:cNvGrpSpPr/>
          <p:nvPr/>
        </p:nvGrpSpPr>
        <p:grpSpPr>
          <a:xfrm>
            <a:off x="30484859" y="10801012"/>
            <a:ext cx="5317447" cy="5456316"/>
            <a:chOff x="23798838" y="6949437"/>
            <a:chExt cx="2641601" cy="3053840"/>
          </a:xfrm>
        </p:grpSpPr>
        <p:pic>
          <p:nvPicPr>
            <p:cNvPr id="98" name="Picture 97">
              <a:extLst>
                <a:ext uri="{FF2B5EF4-FFF2-40B4-BE49-F238E27FC236}">
                  <a16:creationId xmlns:a16="http://schemas.microsoft.com/office/drawing/2014/main" id="{DFC08544-4776-842A-978D-2764771F024F}"/>
                </a:ext>
              </a:extLst>
            </p:cNvPr>
            <p:cNvPicPr>
              <a:picLocks/>
            </p:cNvPicPr>
            <p:nvPr/>
          </p:nvPicPr>
          <p:blipFill>
            <a:blip r:embed="rId11"/>
            <a:stretch>
              <a:fillRect/>
            </a:stretch>
          </p:blipFill>
          <p:spPr>
            <a:xfrm>
              <a:off x="23806189" y="6949437"/>
              <a:ext cx="2551742" cy="2583630"/>
            </a:xfrm>
            <a:prstGeom prst="rect">
              <a:avLst/>
            </a:prstGeom>
          </p:spPr>
        </p:pic>
        <p:sp>
          <p:nvSpPr>
            <p:cNvPr id="99" name="TextBox 98">
              <a:extLst>
                <a:ext uri="{FF2B5EF4-FFF2-40B4-BE49-F238E27FC236}">
                  <a16:creationId xmlns:a16="http://schemas.microsoft.com/office/drawing/2014/main" id="{63E18923-04CB-5C37-0B91-256934E2B2AD}"/>
                </a:ext>
              </a:extLst>
            </p:cNvPr>
            <p:cNvSpPr txBox="1"/>
            <p:nvPr/>
          </p:nvSpPr>
          <p:spPr>
            <a:xfrm>
              <a:off x="23798838" y="9607081"/>
              <a:ext cx="2641601" cy="396196"/>
            </a:xfrm>
            <a:prstGeom prst="rect">
              <a:avLst/>
            </a:prstGeom>
            <a:noFill/>
          </p:spPr>
          <p:txBody>
            <a:bodyPr wrap="square">
              <a:spAutoFit/>
            </a:bodyPr>
            <a:lstStyle/>
            <a:p>
              <a:pPr algn="ctr"/>
              <a:r>
                <a:rPr lang="en-US" sz="2000" dirty="0">
                  <a:effectLst/>
                  <a:latin typeface="Calibri" panose="020F0502020204030204" pitchFamily="34" charset="0"/>
                  <a:cs typeface="Calibri" panose="020F0502020204030204" pitchFamily="34" charset="0"/>
                </a:rPr>
                <a:t>Benchmarking evaluation metrics (FID, ES,RMSE, CRPS) across four different datasets. </a:t>
              </a:r>
              <a:endParaRPr lang="en-US" sz="2000" dirty="0">
                <a:latin typeface="Calibri" panose="020F0502020204030204" pitchFamily="34" charset="0"/>
                <a:cs typeface="Calibri" panose="020F0502020204030204" pitchFamily="34" charset="0"/>
              </a:endParaRPr>
            </a:p>
          </p:txBody>
        </p:sp>
      </p:grpSp>
      <p:sp>
        <p:nvSpPr>
          <p:cNvPr id="104" name="TextBox 103">
            <a:extLst>
              <a:ext uri="{FF2B5EF4-FFF2-40B4-BE49-F238E27FC236}">
                <a16:creationId xmlns:a16="http://schemas.microsoft.com/office/drawing/2014/main" id="{2E639735-5440-5389-E1D6-B6AE335F5E02}"/>
              </a:ext>
            </a:extLst>
          </p:cNvPr>
          <p:cNvSpPr txBox="1"/>
          <p:nvPr/>
        </p:nvSpPr>
        <p:spPr>
          <a:xfrm>
            <a:off x="33727992" y="16684456"/>
            <a:ext cx="6551412" cy="553998"/>
          </a:xfrm>
          <a:prstGeom prst="rect">
            <a:avLst/>
          </a:prstGeom>
          <a:noFill/>
        </p:spPr>
        <p:txBody>
          <a:bodyPr wrap="square">
            <a:spAutoFit/>
          </a:bodyPr>
          <a:lstStyle/>
          <a:p>
            <a:pPr algn="ctr"/>
            <a:r>
              <a:rPr lang="en-US" sz="3000" b="1" dirty="0">
                <a:latin typeface="Calibri" panose="020F0502020204030204" pitchFamily="34" charset="0"/>
                <a:cs typeface="Calibri" panose="020F0502020204030204" pitchFamily="34" charset="0"/>
              </a:rPr>
              <a:t>Handling Dimensional Heterogeneity</a:t>
            </a:r>
          </a:p>
        </p:txBody>
      </p:sp>
      <p:grpSp>
        <p:nvGrpSpPr>
          <p:cNvPr id="12" name="Group 11">
            <a:extLst>
              <a:ext uri="{FF2B5EF4-FFF2-40B4-BE49-F238E27FC236}">
                <a16:creationId xmlns:a16="http://schemas.microsoft.com/office/drawing/2014/main" id="{3DB9D1BE-25E5-05E1-224F-108C405EE39F}"/>
              </a:ext>
            </a:extLst>
          </p:cNvPr>
          <p:cNvGrpSpPr/>
          <p:nvPr/>
        </p:nvGrpSpPr>
        <p:grpSpPr>
          <a:xfrm>
            <a:off x="30487154" y="20916900"/>
            <a:ext cx="7406695" cy="3253226"/>
            <a:chOff x="42578096" y="5366449"/>
            <a:chExt cx="7406695" cy="3253226"/>
          </a:xfrm>
        </p:grpSpPr>
        <p:pic>
          <p:nvPicPr>
            <p:cNvPr id="106" name="Picture 105">
              <a:extLst>
                <a:ext uri="{FF2B5EF4-FFF2-40B4-BE49-F238E27FC236}">
                  <a16:creationId xmlns:a16="http://schemas.microsoft.com/office/drawing/2014/main" id="{42E4FECC-B095-8EAD-F696-66B0EB6DCE08}"/>
                </a:ext>
              </a:extLst>
            </p:cNvPr>
            <p:cNvPicPr>
              <a:picLocks noChangeAspect="1"/>
            </p:cNvPicPr>
            <p:nvPr/>
          </p:nvPicPr>
          <p:blipFill>
            <a:blip r:embed="rId12"/>
            <a:stretch>
              <a:fillRect/>
            </a:stretch>
          </p:blipFill>
          <p:spPr>
            <a:xfrm>
              <a:off x="42578096" y="5366449"/>
              <a:ext cx="7406695" cy="2551589"/>
            </a:xfrm>
            <a:prstGeom prst="rect">
              <a:avLst/>
            </a:prstGeom>
          </p:spPr>
        </p:pic>
        <p:sp>
          <p:nvSpPr>
            <p:cNvPr id="108" name="TextBox 646">
              <a:extLst>
                <a:ext uri="{FF2B5EF4-FFF2-40B4-BE49-F238E27FC236}">
                  <a16:creationId xmlns:a16="http://schemas.microsoft.com/office/drawing/2014/main" id="{F1D3966B-DF22-90A8-D409-4764C133C8FD}"/>
                </a:ext>
              </a:extLst>
            </p:cNvPr>
            <p:cNvSpPr/>
            <p:nvPr/>
          </p:nvSpPr>
          <p:spPr>
            <a:xfrm>
              <a:off x="42615411" y="7913243"/>
              <a:ext cx="7319467" cy="70643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n-US" sz="2000" dirty="0">
                  <a:effectLst/>
                  <a:latin typeface="Calibri" panose="020F0502020204030204" pitchFamily="34" charset="0"/>
                  <a:cs typeface="Calibri" panose="020F0502020204030204" pitchFamily="34" charset="0"/>
                </a:rPr>
                <a:t>Embedding distributions and metrics between observed data and generated scenarios by different region decompositions</a:t>
              </a:r>
              <a:endParaRPr lang="en-US" sz="2000" dirty="0">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0E983B67-F82A-3524-2A42-CB4083EE2722}"/>
              </a:ext>
            </a:extLst>
          </p:cNvPr>
          <p:cNvGrpSpPr/>
          <p:nvPr/>
        </p:nvGrpSpPr>
        <p:grpSpPr>
          <a:xfrm>
            <a:off x="30610832" y="17354781"/>
            <a:ext cx="13029915" cy="3316647"/>
            <a:chOff x="32218778" y="11181553"/>
            <a:chExt cx="13029915" cy="3316647"/>
          </a:xfrm>
        </p:grpSpPr>
        <p:pic>
          <p:nvPicPr>
            <p:cNvPr id="107" name="Picture 106">
              <a:extLst>
                <a:ext uri="{FF2B5EF4-FFF2-40B4-BE49-F238E27FC236}">
                  <a16:creationId xmlns:a16="http://schemas.microsoft.com/office/drawing/2014/main" id="{4453EF92-5859-DEBB-9F77-D1E5D517E2D0}"/>
                </a:ext>
              </a:extLst>
            </p:cNvPr>
            <p:cNvPicPr>
              <a:picLocks noChangeAspect="1"/>
            </p:cNvPicPr>
            <p:nvPr/>
          </p:nvPicPr>
          <p:blipFill rotWithShape="1">
            <a:blip r:embed="rId13"/>
            <a:srcRect r="67169"/>
            <a:stretch/>
          </p:blipFill>
          <p:spPr>
            <a:xfrm>
              <a:off x="32218778" y="11181553"/>
              <a:ext cx="4336790" cy="2667580"/>
            </a:xfrm>
            <a:prstGeom prst="rect">
              <a:avLst/>
            </a:prstGeom>
          </p:spPr>
        </p:pic>
        <p:pic>
          <p:nvPicPr>
            <p:cNvPr id="110" name="Picture 109">
              <a:extLst>
                <a:ext uri="{FF2B5EF4-FFF2-40B4-BE49-F238E27FC236}">
                  <a16:creationId xmlns:a16="http://schemas.microsoft.com/office/drawing/2014/main" id="{A63EE9C7-2E74-1039-44FB-E1F2B626588F}"/>
                </a:ext>
              </a:extLst>
            </p:cNvPr>
            <p:cNvPicPr>
              <a:picLocks noChangeAspect="1"/>
            </p:cNvPicPr>
            <p:nvPr/>
          </p:nvPicPr>
          <p:blipFill rotWithShape="1">
            <a:blip r:embed="rId13"/>
            <a:srcRect l="34062" r="33648"/>
            <a:stretch/>
          </p:blipFill>
          <p:spPr>
            <a:xfrm>
              <a:off x="36610619" y="11187962"/>
              <a:ext cx="4258451" cy="2663279"/>
            </a:xfrm>
            <a:prstGeom prst="rect">
              <a:avLst/>
            </a:prstGeom>
          </p:spPr>
        </p:pic>
        <p:pic>
          <p:nvPicPr>
            <p:cNvPr id="111" name="Picture 110">
              <a:extLst>
                <a:ext uri="{FF2B5EF4-FFF2-40B4-BE49-F238E27FC236}">
                  <a16:creationId xmlns:a16="http://schemas.microsoft.com/office/drawing/2014/main" id="{E0764EBB-5656-CD5B-3DDC-5ACF890713E1}"/>
                </a:ext>
              </a:extLst>
            </p:cNvPr>
            <p:cNvPicPr>
              <a:picLocks noChangeAspect="1"/>
            </p:cNvPicPr>
            <p:nvPr/>
          </p:nvPicPr>
          <p:blipFill rotWithShape="1">
            <a:blip r:embed="rId13"/>
            <a:srcRect l="68035"/>
            <a:stretch/>
          </p:blipFill>
          <p:spPr>
            <a:xfrm>
              <a:off x="40914485" y="11187962"/>
              <a:ext cx="4224413" cy="2668853"/>
            </a:xfrm>
            <a:prstGeom prst="rect">
              <a:avLst/>
            </a:prstGeom>
          </p:spPr>
        </p:pic>
        <p:sp>
          <p:nvSpPr>
            <p:cNvPr id="113" name="TextBox 112">
              <a:extLst>
                <a:ext uri="{FF2B5EF4-FFF2-40B4-BE49-F238E27FC236}">
                  <a16:creationId xmlns:a16="http://schemas.microsoft.com/office/drawing/2014/main" id="{13FEFC94-A1E5-F68B-C520-29FD59443E4B}"/>
                </a:ext>
              </a:extLst>
            </p:cNvPr>
            <p:cNvSpPr txBox="1"/>
            <p:nvPr/>
          </p:nvSpPr>
          <p:spPr>
            <a:xfrm>
              <a:off x="32218778" y="13790314"/>
              <a:ext cx="13029915" cy="707886"/>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Time series analysis of scenarios generated in three different region decompositions (20-60-120) compared with observed data for ACTIVSg-Load dataset</a:t>
              </a:r>
            </a:p>
          </p:txBody>
        </p:sp>
      </p:grpSp>
      <p:pic>
        <p:nvPicPr>
          <p:cNvPr id="124" name="Picture 123">
            <a:extLst>
              <a:ext uri="{FF2B5EF4-FFF2-40B4-BE49-F238E27FC236}">
                <a16:creationId xmlns:a16="http://schemas.microsoft.com/office/drawing/2014/main" id="{4CBFDD45-CFA0-F7A7-395C-E929C998D75E}"/>
              </a:ext>
            </a:extLst>
          </p:cNvPr>
          <p:cNvPicPr>
            <a:picLocks noChangeAspect="1"/>
          </p:cNvPicPr>
          <p:nvPr/>
        </p:nvPicPr>
        <p:blipFill>
          <a:blip r:embed="rId14"/>
          <a:stretch>
            <a:fillRect/>
          </a:stretch>
        </p:blipFill>
        <p:spPr>
          <a:xfrm>
            <a:off x="38267109" y="21344348"/>
            <a:ext cx="5224780" cy="1417955"/>
          </a:xfrm>
          <a:prstGeom prst="rect">
            <a:avLst/>
          </a:prstGeom>
        </p:spPr>
      </p:pic>
      <p:sp>
        <p:nvSpPr>
          <p:cNvPr id="126" name="TextBox 125">
            <a:extLst>
              <a:ext uri="{FF2B5EF4-FFF2-40B4-BE49-F238E27FC236}">
                <a16:creationId xmlns:a16="http://schemas.microsoft.com/office/drawing/2014/main" id="{6B32C6D1-FD72-766A-28A5-FE431C73F7A4}"/>
              </a:ext>
            </a:extLst>
          </p:cNvPr>
          <p:cNvSpPr txBox="1"/>
          <p:nvPr/>
        </p:nvSpPr>
        <p:spPr>
          <a:xfrm>
            <a:off x="38267110" y="22783800"/>
            <a:ext cx="5224780" cy="707886"/>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Effect of local sub-problem sizes on quality of generated scenarios</a:t>
            </a:r>
          </a:p>
        </p:txBody>
      </p:sp>
      <p:sp>
        <p:nvSpPr>
          <p:cNvPr id="1025" name="TextBox 1024">
            <a:extLst>
              <a:ext uri="{FF2B5EF4-FFF2-40B4-BE49-F238E27FC236}">
                <a16:creationId xmlns:a16="http://schemas.microsoft.com/office/drawing/2014/main" id="{48C8B3C8-4A64-7898-C93D-5B11D7645D65}"/>
              </a:ext>
            </a:extLst>
          </p:cNvPr>
          <p:cNvSpPr txBox="1"/>
          <p:nvPr/>
        </p:nvSpPr>
        <p:spPr>
          <a:xfrm>
            <a:off x="34890952" y="24555789"/>
            <a:ext cx="5122695" cy="553998"/>
          </a:xfrm>
          <a:prstGeom prst="rect">
            <a:avLst/>
          </a:prstGeom>
          <a:noFill/>
        </p:spPr>
        <p:txBody>
          <a:bodyPr wrap="square">
            <a:spAutoFit/>
          </a:bodyPr>
          <a:lstStyle/>
          <a:p>
            <a:r>
              <a:rPr lang="en-US" sz="3000" b="1" dirty="0">
                <a:latin typeface="Calibri" panose="020F0502020204030204" pitchFamily="34" charset="0"/>
                <a:cs typeface="Calibri" panose="020F0502020204030204" pitchFamily="34" charset="0"/>
              </a:rPr>
              <a:t>Reduction in Data Movement</a:t>
            </a:r>
          </a:p>
        </p:txBody>
      </p:sp>
      <p:grpSp>
        <p:nvGrpSpPr>
          <p:cNvPr id="1027" name="Group 1026">
            <a:extLst>
              <a:ext uri="{FF2B5EF4-FFF2-40B4-BE49-F238E27FC236}">
                <a16:creationId xmlns:a16="http://schemas.microsoft.com/office/drawing/2014/main" id="{43E33DA5-6CD0-CCB0-B609-1E460ABD6EDA}"/>
              </a:ext>
            </a:extLst>
          </p:cNvPr>
          <p:cNvGrpSpPr/>
          <p:nvPr/>
        </p:nvGrpSpPr>
        <p:grpSpPr>
          <a:xfrm>
            <a:off x="37062210" y="25275032"/>
            <a:ext cx="6943290" cy="2080768"/>
            <a:chOff x="36341274" y="17962657"/>
            <a:chExt cx="6943290" cy="2080768"/>
          </a:xfrm>
        </p:grpSpPr>
        <p:pic>
          <p:nvPicPr>
            <p:cNvPr id="1029" name="Picture 1028">
              <a:extLst>
                <a:ext uri="{FF2B5EF4-FFF2-40B4-BE49-F238E27FC236}">
                  <a16:creationId xmlns:a16="http://schemas.microsoft.com/office/drawing/2014/main" id="{B159C4BC-5B29-7E91-E08E-A4C13D839745}"/>
                </a:ext>
              </a:extLst>
            </p:cNvPr>
            <p:cNvPicPr>
              <a:picLocks noChangeAspect="1"/>
            </p:cNvPicPr>
            <p:nvPr/>
          </p:nvPicPr>
          <p:blipFill>
            <a:blip r:embed="rId15"/>
            <a:stretch>
              <a:fillRect/>
            </a:stretch>
          </p:blipFill>
          <p:spPr>
            <a:xfrm>
              <a:off x="36933392" y="17962657"/>
              <a:ext cx="5868247" cy="1699768"/>
            </a:xfrm>
            <a:prstGeom prst="rect">
              <a:avLst/>
            </a:prstGeom>
          </p:spPr>
        </p:pic>
        <p:sp>
          <p:nvSpPr>
            <p:cNvPr id="1031" name="TextBox 1030">
              <a:extLst>
                <a:ext uri="{FF2B5EF4-FFF2-40B4-BE49-F238E27FC236}">
                  <a16:creationId xmlns:a16="http://schemas.microsoft.com/office/drawing/2014/main" id="{71DAF93A-1C81-EAF6-88E1-D66108FA1F38}"/>
                </a:ext>
              </a:extLst>
            </p:cNvPr>
            <p:cNvSpPr txBox="1"/>
            <p:nvPr/>
          </p:nvSpPr>
          <p:spPr>
            <a:xfrm>
              <a:off x="36341274" y="19643315"/>
              <a:ext cx="6943290" cy="400110"/>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Effect of varying latent dimensions of edge device level</a:t>
              </a:r>
            </a:p>
          </p:txBody>
        </p:sp>
      </p:grpSp>
      <p:grpSp>
        <p:nvGrpSpPr>
          <p:cNvPr id="1032" name="Group 1031">
            <a:extLst>
              <a:ext uri="{FF2B5EF4-FFF2-40B4-BE49-F238E27FC236}">
                <a16:creationId xmlns:a16="http://schemas.microsoft.com/office/drawing/2014/main" id="{E3DC8DC8-37B0-97DB-14C7-4B6564C153C8}"/>
              </a:ext>
            </a:extLst>
          </p:cNvPr>
          <p:cNvGrpSpPr/>
          <p:nvPr/>
        </p:nvGrpSpPr>
        <p:grpSpPr>
          <a:xfrm>
            <a:off x="30525212" y="25269798"/>
            <a:ext cx="6927088" cy="2086002"/>
            <a:chOff x="17025603" y="19976323"/>
            <a:chExt cx="6927088" cy="2086002"/>
          </a:xfrm>
        </p:grpSpPr>
        <p:pic>
          <p:nvPicPr>
            <p:cNvPr id="1033" name="Picture 1032">
              <a:extLst>
                <a:ext uri="{FF2B5EF4-FFF2-40B4-BE49-F238E27FC236}">
                  <a16:creationId xmlns:a16="http://schemas.microsoft.com/office/drawing/2014/main" id="{00A08763-845F-45A8-9C6A-0C65444ECC23}"/>
                </a:ext>
              </a:extLst>
            </p:cNvPr>
            <p:cNvPicPr>
              <a:picLocks noChangeAspect="1"/>
            </p:cNvPicPr>
            <p:nvPr/>
          </p:nvPicPr>
          <p:blipFill>
            <a:blip r:embed="rId16"/>
            <a:stretch>
              <a:fillRect/>
            </a:stretch>
          </p:blipFill>
          <p:spPr>
            <a:xfrm>
              <a:off x="17025603" y="19976323"/>
              <a:ext cx="6927088" cy="1699768"/>
            </a:xfrm>
            <a:prstGeom prst="rect">
              <a:avLst/>
            </a:prstGeom>
          </p:spPr>
        </p:pic>
        <p:sp>
          <p:nvSpPr>
            <p:cNvPr id="1034" name="TextBox 1033">
              <a:extLst>
                <a:ext uri="{FF2B5EF4-FFF2-40B4-BE49-F238E27FC236}">
                  <a16:creationId xmlns:a16="http://schemas.microsoft.com/office/drawing/2014/main" id="{0B528F8B-FCA2-5B49-7139-E205D6E62043}"/>
                </a:ext>
              </a:extLst>
            </p:cNvPr>
            <p:cNvSpPr txBox="1"/>
            <p:nvPr/>
          </p:nvSpPr>
          <p:spPr>
            <a:xfrm>
              <a:off x="17044931" y="21662215"/>
              <a:ext cx="6907760" cy="400110"/>
            </a:xfrm>
            <a:prstGeom prst="rect">
              <a:avLst/>
            </a:prstGeom>
            <a:noFill/>
          </p:spPr>
          <p:txBody>
            <a:bodyPr wrap="square">
              <a:spAutoFit/>
            </a:bodyPr>
            <a:lstStyle/>
            <a:p>
              <a:pPr algn="ctr"/>
              <a:r>
                <a:rPr lang="en-US" sz="2000" dirty="0">
                  <a:latin typeface="Calibri" panose="020F0502020204030204" pitchFamily="34" charset="0"/>
                  <a:cs typeface="Calibri" panose="020F0502020204030204" pitchFamily="34" charset="0"/>
                </a:rPr>
                <a:t>Size of data transferred with varying </a:t>
              </a:r>
              <a:r>
                <a:rPr lang="en-US" sz="2000" dirty="0">
                  <a:effectLst/>
                  <a:latin typeface="Calibri" panose="020F0502020204030204" pitchFamily="34" charset="0"/>
                  <a:cs typeface="Calibri" panose="020F0502020204030204" pitchFamily="34" charset="0"/>
                </a:rPr>
                <a:t>edge-level latent dimension </a:t>
              </a:r>
              <a:endParaRPr lang="en-US" sz="2000" dirty="0">
                <a:latin typeface="Calibri" panose="020F0502020204030204" pitchFamily="34" charset="0"/>
                <a:cs typeface="Calibri" panose="020F0502020204030204" pitchFamily="34" charset="0"/>
              </a:endParaRPr>
            </a:p>
          </p:txBody>
        </p:sp>
      </p:grpSp>
      <p:grpSp>
        <p:nvGrpSpPr>
          <p:cNvPr id="27" name="Group 26">
            <a:extLst>
              <a:ext uri="{FF2B5EF4-FFF2-40B4-BE49-F238E27FC236}">
                <a16:creationId xmlns:a16="http://schemas.microsoft.com/office/drawing/2014/main" id="{59611492-1E89-F758-78B2-050BD187B725}"/>
              </a:ext>
            </a:extLst>
          </p:cNvPr>
          <p:cNvGrpSpPr/>
          <p:nvPr/>
        </p:nvGrpSpPr>
        <p:grpSpPr>
          <a:xfrm>
            <a:off x="14258190" y="18843753"/>
            <a:ext cx="16044652" cy="8664513"/>
            <a:chOff x="42097518" y="33191390"/>
            <a:chExt cx="16044652" cy="8664513"/>
          </a:xfrm>
        </p:grpSpPr>
        <p:grpSp>
          <p:nvGrpSpPr>
            <p:cNvPr id="26" name="Group 25">
              <a:extLst>
                <a:ext uri="{FF2B5EF4-FFF2-40B4-BE49-F238E27FC236}">
                  <a16:creationId xmlns:a16="http://schemas.microsoft.com/office/drawing/2014/main" id="{373995E1-404D-9B2E-9FC9-11C894194B1A}"/>
                </a:ext>
              </a:extLst>
            </p:cNvPr>
            <p:cNvGrpSpPr/>
            <p:nvPr/>
          </p:nvGrpSpPr>
          <p:grpSpPr>
            <a:xfrm>
              <a:off x="42097518" y="33191390"/>
              <a:ext cx="16044652" cy="8664513"/>
              <a:chOff x="42097518" y="33191390"/>
              <a:chExt cx="16044652" cy="8664513"/>
            </a:xfrm>
          </p:grpSpPr>
          <p:sp>
            <p:nvSpPr>
              <p:cNvPr id="78" name="Rectangle 33"/>
              <p:cNvSpPr/>
              <p:nvPr/>
            </p:nvSpPr>
            <p:spPr>
              <a:xfrm>
                <a:off x="42120294" y="33578200"/>
                <a:ext cx="16021875" cy="8277703"/>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ctr">
                  <a:lnSpc>
                    <a:spcPct val="100000"/>
                  </a:lnSpc>
                  <a:spcAft>
                    <a:spcPts val="601"/>
                  </a:spcAft>
                </a:pPr>
                <a:endParaRPr lang="en-US" sz="4400" b="0" strike="noStrike" spc="-1" dirty="0">
                  <a:solidFill>
                    <a:srgbClr val="000000"/>
                  </a:solidFill>
                  <a:latin typeface="Calibri" panose="020F0502020204030204" pitchFamily="34" charset="0"/>
                  <a:cs typeface="Calibri" panose="020F0502020204030204" pitchFamily="34" charset="0"/>
                </a:endParaRPr>
              </a:p>
            </p:txBody>
          </p:sp>
          <p:sp>
            <p:nvSpPr>
              <p:cNvPr id="90" name="TextBox 29"/>
              <p:cNvSpPr/>
              <p:nvPr/>
            </p:nvSpPr>
            <p:spPr>
              <a:xfrm>
                <a:off x="42097518" y="33191390"/>
                <a:ext cx="16044652"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dirty="0">
                    <a:solidFill>
                      <a:schemeClr val="lt1"/>
                    </a:solidFill>
                    <a:latin typeface="Calibri" panose="020F0502020204030204" pitchFamily="34" charset="0"/>
                    <a:cs typeface="Calibri" panose="020F0502020204030204" pitchFamily="34" charset="0"/>
                  </a:rPr>
                  <a:t>COMPUTATIONAL PERSPECTIVES AND BENEFITS</a:t>
                </a:r>
                <a:r>
                  <a:rPr lang="en-US" sz="4400" b="1" strike="noStrike" spc="-1" dirty="0">
                    <a:solidFill>
                      <a:schemeClr val="lt1"/>
                    </a:solidFill>
                    <a:latin typeface="Calibri" panose="020F0502020204030204" pitchFamily="34" charset="0"/>
                    <a:cs typeface="Calibri" panose="020F0502020204030204" pitchFamily="34" charset="0"/>
                  </a:rPr>
                  <a:t> </a:t>
                </a:r>
                <a:endParaRPr lang="en-US" sz="4400" b="0" strike="noStrike" spc="-1" dirty="0">
                  <a:solidFill>
                    <a:srgbClr val="FFFFFF"/>
                  </a:solidFill>
                  <a:latin typeface="Calibri" panose="020F0502020204030204" pitchFamily="34" charset="0"/>
                  <a:cs typeface="Calibri" panose="020F0502020204030204" pitchFamily="34" charset="0"/>
                </a:endParaRPr>
              </a:p>
            </p:txBody>
          </p:sp>
        </p:grpSp>
        <p:sp>
          <p:nvSpPr>
            <p:cNvPr id="1036" name="TextBox 646">
              <a:extLst>
                <a:ext uri="{FF2B5EF4-FFF2-40B4-BE49-F238E27FC236}">
                  <a16:creationId xmlns:a16="http://schemas.microsoft.com/office/drawing/2014/main" id="{C307BC28-AA97-348F-3B6A-30C92F55BB0D}"/>
                </a:ext>
              </a:extLst>
            </p:cNvPr>
            <p:cNvSpPr/>
            <p:nvPr/>
          </p:nvSpPr>
          <p:spPr>
            <a:xfrm>
              <a:off x="42126828" y="33954756"/>
              <a:ext cx="15988751" cy="778529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US" sz="2800" b="1" dirty="0">
                  <a:effectLst/>
                  <a:latin typeface="Calibri" panose="020F0502020204030204" pitchFamily="34" charset="0"/>
                  <a:cs typeface="Calibri" panose="020F0502020204030204" pitchFamily="34" charset="0"/>
                </a:rPr>
                <a:t>Planning and Optimization for Nodal Authorities</a:t>
              </a:r>
            </a:p>
            <a:p>
              <a:pPr marL="457200" indent="-457200">
                <a:buFont typeface="Wingdings" panose="05000000000000000000" pitchFamily="2" charset="2"/>
                <a:buChar char="§"/>
              </a:pPr>
              <a:r>
                <a:rPr lang="en-US" sz="2400" i="0" spc="-1" dirty="0">
                  <a:solidFill>
                    <a:srgbClr val="000000"/>
                  </a:solidFill>
                  <a:effectLst/>
                  <a:highlight>
                    <a:srgbClr val="FFFFFF"/>
                  </a:highlight>
                  <a:latin typeface="Calibri" panose="020F0502020204030204" pitchFamily="34" charset="0"/>
                  <a:cs typeface="Calibri" panose="020F0502020204030204" pitchFamily="34" charset="0"/>
                </a:rPr>
                <a:t>SplitVAEs enable </a:t>
              </a:r>
              <a:r>
                <a:rPr lang="en-US" sz="2400" spc="-1" dirty="0">
                  <a:solidFill>
                    <a:srgbClr val="000000"/>
                  </a:solidFill>
                  <a:highlight>
                    <a:srgbClr val="FFFFFF"/>
                  </a:highlight>
                  <a:latin typeface="Calibri" panose="020F0502020204030204" pitchFamily="34" charset="0"/>
                  <a:cs typeface="Calibri" panose="020F0502020204030204" pitchFamily="34" charset="0"/>
                </a:rPr>
                <a:t>nodal authorities (NA) </a:t>
              </a:r>
              <a:r>
                <a:rPr lang="en-US" sz="2400" b="0" strike="noStrike" spc="-1" dirty="0">
                  <a:solidFill>
                    <a:srgbClr val="000000"/>
                  </a:solidFill>
                  <a:latin typeface="Calibri" panose="020F0502020204030204" pitchFamily="34" charset="0"/>
                  <a:cs typeface="Calibri" panose="020F0502020204030204" pitchFamily="34" charset="0"/>
                </a:rPr>
                <a:t>such as control towers in supply chains, and Independent System Operators (ISOs) in power systems</a:t>
              </a:r>
              <a:r>
                <a:rPr lang="en-US" sz="2400" spc="-1" dirty="0">
                  <a:solidFill>
                    <a:srgbClr val="000000"/>
                  </a:solidFill>
                  <a:highlight>
                    <a:srgbClr val="FFFFFF"/>
                  </a:highlight>
                  <a:latin typeface="Calibri" panose="020F0502020204030204" pitchFamily="34" charset="0"/>
                  <a:cs typeface="Calibri" panose="020F0502020204030204" pitchFamily="34" charset="0"/>
                </a:rPr>
                <a:t> to optimize and </a:t>
              </a:r>
              <a:r>
                <a:rPr lang="en-US" sz="2400" b="1" spc="-1" dirty="0">
                  <a:solidFill>
                    <a:srgbClr val="000000"/>
                  </a:solidFill>
                  <a:highlight>
                    <a:srgbClr val="FFFFFF"/>
                  </a:highlight>
                  <a:latin typeface="Calibri" panose="020F0502020204030204" pitchFamily="34" charset="0"/>
                  <a:cs typeface="Calibri" panose="020F0502020204030204" pitchFamily="34" charset="0"/>
                </a:rPr>
                <a:t>plan for the entire network without needing to move stakeholder data.</a:t>
              </a:r>
            </a:p>
            <a:p>
              <a:pPr marL="457200" indent="-457200">
                <a:buFont typeface="Wingdings" panose="05000000000000000000" pitchFamily="2" charset="2"/>
                <a:buChar char="§"/>
              </a:pPr>
              <a:r>
                <a:rPr lang="en-US" sz="2400" b="0" strike="noStrike" spc="-1" dirty="0">
                  <a:solidFill>
                    <a:srgbClr val="000000"/>
                  </a:solidFill>
                  <a:latin typeface="Calibri" panose="020F0502020204030204" pitchFamily="34" charset="0"/>
                  <a:cs typeface="Calibri" panose="020F0502020204030204" pitchFamily="34" charset="0"/>
                </a:rPr>
                <a:t>Using SplitVAEs as a NA can generate scenarios by using the latent space dimensions </a:t>
              </a:r>
              <a:r>
                <a:rPr lang="en-US" sz="2400" spc="-1" dirty="0">
                  <a:solidFill>
                    <a:srgbClr val="000000"/>
                  </a:solidFill>
                  <a:latin typeface="Calibri" panose="020F0502020204030204" pitchFamily="34" charset="0"/>
                  <a:cs typeface="Calibri" panose="020F0502020204030204" pitchFamily="34" charset="0"/>
                </a:rPr>
                <a:t>learned by the </a:t>
              </a:r>
              <a:r>
                <a:rPr lang="en-US" sz="2400" b="0" strike="noStrike" spc="-1" dirty="0">
                  <a:solidFill>
                    <a:srgbClr val="000000"/>
                  </a:solidFill>
                  <a:latin typeface="Calibri" panose="020F0502020204030204" pitchFamily="34" charset="0"/>
                  <a:cs typeface="Calibri" panose="020F0502020204030204" pitchFamily="34" charset="0"/>
                </a:rPr>
                <a:t>Server-VAE in conjunction with the trained Edge-AEs to use for SO problems.</a:t>
              </a:r>
              <a:endParaRPr lang="en-US" sz="3000" b="1" dirty="0">
                <a:latin typeface="Calibri" panose="020F0502020204030204" pitchFamily="34" charset="0"/>
                <a:cs typeface="Calibri" panose="020F0502020204030204" pitchFamily="34" charset="0"/>
              </a:endParaRPr>
            </a:p>
            <a:p>
              <a:r>
                <a:rPr lang="en-US" sz="2800" b="1" dirty="0">
                  <a:effectLst/>
                  <a:latin typeface="Calibri" panose="020F0502020204030204" pitchFamily="34" charset="0"/>
                  <a:cs typeface="Calibri" panose="020F0502020204030204" pitchFamily="34" charset="0"/>
                </a:rPr>
                <a:t>Applicability to a Diverse Case Studies:</a:t>
              </a:r>
            </a:p>
            <a:p>
              <a:pPr marL="457200" indent="-457200">
                <a:buFont typeface="Wingdings" panose="05000000000000000000" pitchFamily="2" charset="2"/>
                <a:buChar char="§"/>
              </a:pPr>
              <a:r>
                <a:rPr lang="en-US" sz="2400" b="0" strike="noStrike" spc="-1" dirty="0">
                  <a:solidFill>
                    <a:srgbClr val="000000"/>
                  </a:solidFill>
                  <a:latin typeface="Calibri" panose="020F0502020204030204" pitchFamily="34" charset="0"/>
                  <a:cs typeface="Calibri" panose="020F0502020204030204" pitchFamily="34" charset="0"/>
                </a:rPr>
                <a:t>SplitVAEs</a:t>
              </a:r>
              <a:r>
                <a:rPr lang="en-US" sz="2400" spc="-1" dirty="0">
                  <a:solidFill>
                    <a:srgbClr val="000000"/>
                  </a:solidFill>
                  <a:latin typeface="Calibri" panose="020F0502020204030204" pitchFamily="34" charset="0"/>
                  <a:cs typeface="Calibri" panose="020F0502020204030204" pitchFamily="34" charset="0"/>
                </a:rPr>
                <a:t> performance </a:t>
              </a:r>
              <a:r>
                <a:rPr lang="en-US" sz="2400" b="0" strike="noStrike" spc="-1" dirty="0">
                  <a:solidFill>
                    <a:srgbClr val="000000"/>
                  </a:solidFill>
                  <a:latin typeface="Calibri" panose="020F0502020204030204" pitchFamily="34" charset="0"/>
                  <a:cs typeface="Calibri" panose="020F0502020204030204" pitchFamily="34" charset="0"/>
                </a:rPr>
                <a:t>is </a:t>
              </a:r>
              <a:r>
                <a:rPr lang="en-US" sz="2400" b="1" strike="noStrike" spc="-1" dirty="0">
                  <a:solidFill>
                    <a:srgbClr val="000000"/>
                  </a:solidFill>
                  <a:latin typeface="Calibri" panose="020F0502020204030204" pitchFamily="34" charset="0"/>
                  <a:cs typeface="Calibri" panose="020F0502020204030204" pitchFamily="34" charset="0"/>
                </a:rPr>
                <a:t>nearly identical </a:t>
              </a:r>
              <a:r>
                <a:rPr lang="en-US" sz="2400" b="0" strike="noStrike" spc="-1" dirty="0">
                  <a:solidFill>
                    <a:srgbClr val="000000"/>
                  </a:solidFill>
                  <a:latin typeface="Calibri" panose="020F0502020204030204" pitchFamily="34" charset="0"/>
                  <a:cs typeface="Calibri" panose="020F0502020204030204" pitchFamily="34" charset="0"/>
                </a:rPr>
                <a:t>to that of most centralized training schemes like the Gaussian copula and the Central-VAE in </a:t>
              </a:r>
              <a:r>
                <a:rPr lang="en-US" sz="2400" spc="-1" dirty="0">
                  <a:solidFill>
                    <a:srgbClr val="000000"/>
                  </a:solidFill>
                  <a:latin typeface="Calibri" panose="020F0502020204030204" pitchFamily="34" charset="0"/>
                  <a:cs typeface="Calibri" panose="020F0502020204030204" pitchFamily="34" charset="0"/>
                </a:rPr>
                <a:t>respect to evaluation metrics.</a:t>
              </a:r>
            </a:p>
            <a:p>
              <a:pPr marL="457200" indent="-457200">
                <a:buFont typeface="Wingdings" panose="05000000000000000000" pitchFamily="2" charset="2"/>
                <a:buChar char="§"/>
              </a:pPr>
              <a:r>
                <a:rPr lang="en-US" sz="2400" dirty="0">
                  <a:highlight>
                    <a:srgbClr val="FFFFFF"/>
                  </a:highlight>
                  <a:latin typeface="Calibri" panose="020F0502020204030204" pitchFamily="34" charset="0"/>
                  <a:cs typeface="Calibri" panose="020F0502020204030204" pitchFamily="34" charset="0"/>
                </a:rPr>
                <a:t>A</a:t>
              </a:r>
              <a:r>
                <a:rPr lang="en-US" sz="2400" b="0" i="0" dirty="0">
                  <a:effectLst/>
                  <a:highlight>
                    <a:srgbClr val="FFFFFF"/>
                  </a:highlight>
                  <a:latin typeface="Calibri" panose="020F0502020204030204" pitchFamily="34" charset="0"/>
                  <a:cs typeface="Calibri" panose="020F0502020204030204" pitchFamily="34" charset="0"/>
                </a:rPr>
                <a:t>ll methods </a:t>
              </a:r>
              <a:r>
                <a:rPr lang="en-US" sz="2400" b="1" i="0" dirty="0">
                  <a:effectLst/>
                  <a:highlight>
                    <a:srgbClr val="FFFFFF"/>
                  </a:highlight>
                  <a:latin typeface="Calibri" panose="020F0502020204030204" pitchFamily="34" charset="0"/>
                  <a:cs typeface="Calibri" panose="020F0502020204030204" pitchFamily="34" charset="0"/>
                </a:rPr>
                <a:t>can capture the underlying data distributions</a:t>
              </a:r>
              <a:r>
                <a:rPr lang="en-US" sz="2400" b="0" i="0" dirty="0">
                  <a:effectLst/>
                  <a:highlight>
                    <a:srgbClr val="FFFFFF"/>
                  </a:highlight>
                  <a:latin typeface="Calibri" panose="020F0502020204030204" pitchFamily="34" charset="0"/>
                  <a:cs typeface="Calibri" panose="020F0502020204030204" pitchFamily="34" charset="0"/>
                </a:rPr>
                <a:t>, as indicated by the embedding distribution graphs</a:t>
              </a:r>
              <a:r>
                <a:rPr lang="en-US" sz="2400" dirty="0">
                  <a:highlight>
                    <a:srgbClr val="FFFFFF"/>
                  </a:highlight>
                  <a:latin typeface="Calibri" panose="020F0502020204030204" pitchFamily="34" charset="0"/>
                  <a:cs typeface="Calibri" panose="020F0502020204030204" pitchFamily="34" charset="0"/>
                </a:rPr>
                <a:t> and t</a:t>
              </a:r>
              <a:r>
                <a:rPr lang="en-US" sz="2400" b="0" i="0" dirty="0">
                  <a:effectLst/>
                  <a:highlight>
                    <a:srgbClr val="FFFFFF"/>
                  </a:highlight>
                  <a:latin typeface="Calibri" panose="020F0502020204030204" pitchFamily="34" charset="0"/>
                  <a:cs typeface="Calibri" panose="020F0502020204030204" pitchFamily="34" charset="0"/>
                </a:rPr>
                <a:t>he spatiotemporal information of the observed data is captured in </a:t>
              </a:r>
              <a:r>
                <a:rPr lang="en-US" sz="2400" b="1" i="0" dirty="0">
                  <a:effectLst/>
                  <a:highlight>
                    <a:srgbClr val="FFFFFF"/>
                  </a:highlight>
                  <a:latin typeface="Calibri" panose="020F0502020204030204" pitchFamily="34" charset="0"/>
                  <a:cs typeface="Calibri" panose="020F0502020204030204" pitchFamily="34" charset="0"/>
                </a:rPr>
                <a:t>a high-fidelity fashion</a:t>
              </a:r>
              <a:r>
                <a:rPr lang="en-US" sz="2400" b="0" i="0" dirty="0">
                  <a:effectLst/>
                  <a:highlight>
                    <a:srgbClr val="FFFFFF"/>
                  </a:highlight>
                  <a:latin typeface="Calibri" panose="020F0502020204030204" pitchFamily="34" charset="0"/>
                  <a:cs typeface="Calibri" panose="020F0502020204030204" pitchFamily="34" charset="0"/>
                </a:rPr>
                <a:t>.</a:t>
              </a:r>
            </a:p>
            <a:p>
              <a:r>
                <a:rPr lang="en-US" sz="2800" b="1" dirty="0">
                  <a:latin typeface="Calibri" panose="020F0502020204030204" pitchFamily="34" charset="0"/>
                  <a:cs typeface="Calibri" panose="020F0502020204030204" pitchFamily="34" charset="0"/>
                </a:rPr>
                <a:t>Handling Dimensional Heterogeneity</a:t>
              </a:r>
            </a:p>
            <a:p>
              <a:pPr marL="457200" indent="-457200">
                <a:buFont typeface="Wingdings" panose="05000000000000000000" pitchFamily="2" charset="2"/>
                <a:buChar char="§"/>
              </a:pPr>
              <a:r>
                <a:rPr lang="en-US" sz="2400" dirty="0">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he SplitVAEs model </a:t>
              </a:r>
              <a:r>
                <a:rPr lang="en-US" sz="2400" b="1" dirty="0">
                  <a:effectLst/>
                  <a:latin typeface="Calibri" panose="020F0502020204030204" pitchFamily="34" charset="0"/>
                  <a:cs typeface="Calibri" panose="020F0502020204030204" pitchFamily="34" charset="0"/>
                </a:rPr>
                <a:t>can handle heterogeneity in em</a:t>
              </a:r>
              <a:r>
                <a:rPr lang="en-US" sz="2400" b="1" dirty="0">
                  <a:latin typeface="Calibri" panose="020F0502020204030204" pitchFamily="34" charset="0"/>
                  <a:cs typeface="Calibri" panose="020F0502020204030204" pitchFamily="34" charset="0"/>
                </a:rPr>
                <a:t>bedding dimensions </a:t>
              </a:r>
              <a:r>
                <a:rPr lang="en-US" sz="2400" dirty="0">
                  <a:latin typeface="Calibri" panose="020F0502020204030204" pitchFamily="34" charset="0"/>
                  <a:cs typeface="Calibri" panose="020F0502020204030204" pitchFamily="34" charset="0"/>
                </a:rPr>
                <a:t>as illustrated by varying the region decompositions in ACTIVSg dataset leading to different embedding sizes for each Edge-AE.</a:t>
              </a:r>
              <a:r>
                <a:rPr lang="en-US" sz="2400" b="1" dirty="0">
                  <a:latin typeface="Calibri" panose="020F0502020204030204" pitchFamily="34" charset="0"/>
                  <a:cs typeface="Calibri" panose="020F0502020204030204" pitchFamily="34" charset="0"/>
                </a:rPr>
                <a:t> </a:t>
              </a:r>
            </a:p>
            <a:p>
              <a:r>
                <a:rPr lang="en-US" sz="2800" b="1" dirty="0">
                  <a:effectLst/>
                  <a:latin typeface="Calibri" panose="020F0502020204030204" pitchFamily="34" charset="0"/>
                  <a:cs typeface="Calibri" panose="020F0502020204030204" pitchFamily="34" charset="0"/>
                </a:rPr>
                <a:t>Architecture Scalability</a:t>
              </a:r>
            </a:p>
            <a:p>
              <a:pPr marL="457200" indent="-457200">
                <a:buFont typeface="Wingdings" panose="05000000000000000000" pitchFamily="2" charset="2"/>
                <a:buChar char="§"/>
              </a:pPr>
              <a:r>
                <a:rPr lang="en-US" sz="2400" dirty="0">
                  <a:effectLst/>
                  <a:latin typeface="Calibri" panose="020F0502020204030204" pitchFamily="34" charset="0"/>
                  <a:cs typeface="Calibri" panose="020F0502020204030204" pitchFamily="34" charset="0"/>
                </a:rPr>
                <a:t>SplitVAEs demonstrate an </a:t>
              </a:r>
              <a:r>
                <a:rPr lang="en-US" sz="2400" b="1" dirty="0">
                  <a:effectLst/>
                  <a:latin typeface="Calibri" panose="020F0502020204030204" pitchFamily="34" charset="0"/>
                  <a:cs typeface="Calibri" panose="020F0502020204030204" pitchFamily="34" charset="0"/>
                </a:rPr>
                <a:t>inherent robustness to varying sizes of latent dimensions </a:t>
              </a:r>
              <a:r>
                <a:rPr lang="en-US" sz="2400" dirty="0">
                  <a:effectLst/>
                  <a:latin typeface="Calibri" panose="020F0502020204030204" pitchFamily="34" charset="0"/>
                  <a:cs typeface="Calibri" panose="020F0502020204030204" pitchFamily="34" charset="0"/>
                </a:rPr>
                <a:t>in the server VAE and the dimensions of the edge encoders and decoders.</a:t>
              </a:r>
              <a:endParaRPr lang="en-US" sz="2400" b="0" i="0" dirty="0">
                <a:effectLst/>
                <a:highlight>
                  <a:srgbClr val="FFFFFF"/>
                </a:highlight>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Reduction in Data Movement</a:t>
              </a:r>
            </a:p>
            <a:p>
              <a:pPr marL="457200" indent="-457200">
                <a:buFont typeface="Wingdings" panose="05000000000000000000" pitchFamily="2" charset="2"/>
                <a:buChar char="§"/>
              </a:pPr>
              <a:r>
                <a:rPr lang="en-US" sz="2400" dirty="0">
                  <a:latin typeface="Calibri" panose="020F0502020204030204" pitchFamily="34" charset="0"/>
                  <a:cs typeface="Calibri" panose="020F0502020204030204" pitchFamily="34" charset="0"/>
                </a:rPr>
                <a:t>SplitVAEs highlight the </a:t>
              </a:r>
              <a:r>
                <a:rPr lang="en-US" sz="2400" b="1" dirty="0">
                  <a:latin typeface="Calibri" panose="020F0502020204030204" pitchFamily="34" charset="0"/>
                  <a:cs typeface="Calibri" panose="020F0502020204030204" pitchFamily="34" charset="0"/>
                </a:rPr>
                <a:t>ability of edge devices to generate compact low dimensional embeddings </a:t>
              </a:r>
              <a:r>
                <a:rPr lang="en-US" sz="2400" dirty="0">
                  <a:effectLst/>
                  <a:latin typeface="Calibri" panose="020F0502020204030204" pitchFamily="34" charset="0"/>
                  <a:cs typeface="Calibri" panose="020F0502020204030204" pitchFamily="34" charset="0"/>
                </a:rPr>
                <a:t>which is an essential consideration for transmission speed in data-rich environments.</a:t>
              </a:r>
            </a:p>
            <a:p>
              <a:pPr marL="457200" indent="-457200">
                <a:buFont typeface="Wingdings" panose="05000000000000000000" pitchFamily="2" charset="2"/>
                <a:buChar char="§"/>
              </a:pPr>
              <a:r>
                <a:rPr lang="en-US" sz="2400" dirty="0">
                  <a:effectLst/>
                  <a:latin typeface="Calibri" panose="020F0502020204030204" pitchFamily="34" charset="0"/>
                  <a:cs typeface="Calibri" panose="020F0502020204030204" pitchFamily="34" charset="0"/>
                </a:rPr>
                <a:t>SplitVAEs </a:t>
              </a:r>
              <a:r>
                <a:rPr lang="en-US" sz="2400" b="1" dirty="0">
                  <a:effectLst/>
                  <a:latin typeface="Calibri" panose="020F0502020204030204" pitchFamily="34" charset="0"/>
                  <a:cs typeface="Calibri" panose="020F0502020204030204" pitchFamily="34" charset="0"/>
                </a:rPr>
                <a:t>enable reduction in data transmission costs and help save on bandwidth and latency associated</a:t>
              </a:r>
              <a:r>
                <a:rPr lang="en-US" sz="2400" dirty="0">
                  <a:effectLst/>
                  <a:latin typeface="Calibri" panose="020F0502020204030204" pitchFamily="34" charset="0"/>
                  <a:cs typeface="Calibri" panose="020F0502020204030204" pitchFamily="34" charset="0"/>
                </a:rPr>
                <a:t> with streaming.</a:t>
              </a:r>
            </a:p>
          </p:txBody>
        </p:sp>
      </p:grpSp>
      <p:grpSp>
        <p:nvGrpSpPr>
          <p:cNvPr id="31" name="Group 30">
            <a:extLst>
              <a:ext uri="{FF2B5EF4-FFF2-40B4-BE49-F238E27FC236}">
                <a16:creationId xmlns:a16="http://schemas.microsoft.com/office/drawing/2014/main" id="{689E4105-3E54-B913-3A2C-7C999EB279D4}"/>
              </a:ext>
            </a:extLst>
          </p:cNvPr>
          <p:cNvGrpSpPr/>
          <p:nvPr/>
        </p:nvGrpSpPr>
        <p:grpSpPr>
          <a:xfrm>
            <a:off x="221113" y="27642808"/>
            <a:ext cx="30081727" cy="3639198"/>
            <a:chOff x="42005228" y="40438710"/>
            <a:chExt cx="30081727" cy="3639198"/>
          </a:xfrm>
        </p:grpSpPr>
        <p:sp>
          <p:nvSpPr>
            <p:cNvPr id="1040" name="Rectangle 33">
              <a:extLst>
                <a:ext uri="{FF2B5EF4-FFF2-40B4-BE49-F238E27FC236}">
                  <a16:creationId xmlns:a16="http://schemas.microsoft.com/office/drawing/2014/main" id="{41EA9DEB-382B-F06E-4F81-5FD4BB3EC66C}"/>
                </a:ext>
              </a:extLst>
            </p:cNvPr>
            <p:cNvSpPr/>
            <p:nvPr/>
          </p:nvSpPr>
          <p:spPr>
            <a:xfrm>
              <a:off x="42005228" y="40438710"/>
              <a:ext cx="30081727" cy="3639198"/>
            </a:xfrm>
            <a:prstGeom prst="rect">
              <a:avLst/>
            </a:prstGeom>
            <a:solidFill>
              <a:schemeClr val="bg1"/>
            </a:solidFill>
            <a:ln w="9525">
              <a:solidFill>
                <a:srgbClr val="A6A6A6"/>
              </a:solid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ctr">
                <a:lnSpc>
                  <a:spcPct val="100000"/>
                </a:lnSpc>
                <a:spcAft>
                  <a:spcPts val="601"/>
                </a:spcAft>
              </a:pPr>
              <a:endParaRPr lang="en-US" sz="4400" b="0" strike="noStrike" spc="-1" dirty="0">
                <a:solidFill>
                  <a:srgbClr val="000000"/>
                </a:solidFill>
                <a:latin typeface="Calibri" panose="020F0502020204030204" pitchFamily="34" charset="0"/>
                <a:cs typeface="Calibri" panose="020F0502020204030204" pitchFamily="34" charset="0"/>
              </a:endParaRPr>
            </a:p>
          </p:txBody>
        </p:sp>
        <p:sp>
          <p:nvSpPr>
            <p:cNvPr id="1039" name="TextBox 29">
              <a:extLst>
                <a:ext uri="{FF2B5EF4-FFF2-40B4-BE49-F238E27FC236}">
                  <a16:creationId xmlns:a16="http://schemas.microsoft.com/office/drawing/2014/main" id="{1FABF04C-6FEB-91FA-800E-85F8DC35D6C4}"/>
                </a:ext>
              </a:extLst>
            </p:cNvPr>
            <p:cNvSpPr/>
            <p:nvPr/>
          </p:nvSpPr>
          <p:spPr>
            <a:xfrm>
              <a:off x="42005229" y="40444410"/>
              <a:ext cx="30081725"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REFERENCES</a:t>
              </a:r>
              <a:endParaRPr lang="en-US" sz="4400" b="0" strike="noStrike" spc="-1" dirty="0">
                <a:solidFill>
                  <a:srgbClr val="FFFFFF"/>
                </a:solidFill>
                <a:latin typeface="Calibri" panose="020F0502020204030204" pitchFamily="34" charset="0"/>
                <a:cs typeface="Calibri" panose="020F0502020204030204" pitchFamily="34" charset="0"/>
              </a:endParaRPr>
            </a:p>
          </p:txBody>
        </p:sp>
        <p:sp>
          <p:nvSpPr>
            <p:cNvPr id="1042" name="TextBox 646">
              <a:extLst>
                <a:ext uri="{FF2B5EF4-FFF2-40B4-BE49-F238E27FC236}">
                  <a16:creationId xmlns:a16="http://schemas.microsoft.com/office/drawing/2014/main" id="{4CB264BC-3E1F-CD0F-D5DD-70661DA4430C}"/>
                </a:ext>
              </a:extLst>
            </p:cNvPr>
            <p:cNvSpPr/>
            <p:nvPr/>
          </p:nvSpPr>
          <p:spPr>
            <a:xfrm>
              <a:off x="42005228" y="41267164"/>
              <a:ext cx="15077001" cy="267620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7200">
                <a:buFont typeface="+mj-lt"/>
                <a:buAutoNum type="arabicPeriod"/>
              </a:pPr>
              <a:r>
                <a:rPr lang="en-US" sz="2400" dirty="0">
                  <a:latin typeface="Calibri" panose="020F0502020204030204" pitchFamily="34" charset="0"/>
                  <a:cs typeface="Calibri" panose="020F0502020204030204" pitchFamily="34" charset="0"/>
                </a:rPr>
                <a:t>Y. Li, J. Li, and Y. Wang, “Privacy-preserving spatiotemporal scenario generation of renewable energies: A federated deep generative learning approach,” IEEE Transactions on Industrial Informatics, vol. 18, no. 4, pp. 2310–2320, 2021.</a:t>
              </a:r>
            </a:p>
            <a:p>
              <a:pPr marL="457200" indent="-457200">
                <a:buFont typeface="+mj-lt"/>
                <a:buAutoNum type="arabicPeriod"/>
              </a:pPr>
              <a:r>
                <a:rPr lang="en-US" sz="2400" dirty="0">
                  <a:latin typeface="Calibri" panose="020F0502020204030204" pitchFamily="34" charset="0"/>
                  <a:cs typeface="Calibri" panose="020F0502020204030204" pitchFamily="34" charset="0"/>
                </a:rPr>
                <a:t>C. Goncalves, R. J. </a:t>
              </a:r>
              <a:r>
                <a:rPr lang="en-US" sz="2400" dirty="0" err="1">
                  <a:latin typeface="Calibri" panose="020F0502020204030204" pitchFamily="34" charset="0"/>
                  <a:cs typeface="Calibri" panose="020F0502020204030204" pitchFamily="34" charset="0"/>
                </a:rPr>
                <a:t>Bessa</a:t>
              </a:r>
              <a:r>
                <a:rPr lang="en-US" sz="2400" dirty="0">
                  <a:latin typeface="Calibri" panose="020F0502020204030204" pitchFamily="34" charset="0"/>
                  <a:cs typeface="Calibri" panose="020F0502020204030204" pitchFamily="34" charset="0"/>
                </a:rPr>
                <a:t>, and P. Pinson, “Privacy-preserving distributed learning for renewable energy forecasting,” IEEE Transactions on Sustainable Energy, vol. 12, no. 3, pp. 1777–1787, 2021.</a:t>
              </a:r>
            </a:p>
            <a:p>
              <a:pPr marL="457200" indent="-457200">
                <a:buFont typeface="+mj-lt"/>
                <a:buAutoNum type="arabicPeriod"/>
              </a:pPr>
              <a:r>
                <a:rPr lang="en-US" sz="2400" dirty="0">
                  <a:latin typeface="Calibri" panose="020F0502020204030204" pitchFamily="34" charset="0"/>
                  <a:cs typeface="Calibri" panose="020F0502020204030204" pitchFamily="34" charset="0"/>
                </a:rPr>
                <a:t>J. Liang and W. Tang, “Sequence generative adversarial networks for wind power scenario generation,” IEEE Journal on Selected Areas in Communications, vol. 38, no. 1, pp. 110–118, 2019.</a:t>
              </a:r>
            </a:p>
            <a:p>
              <a:endParaRPr lang="en-US" sz="2400" b="1" dirty="0">
                <a:latin typeface="Calibri" panose="020F0502020204030204" pitchFamily="34" charset="0"/>
                <a:cs typeface="Calibri" panose="020F0502020204030204" pitchFamily="34" charset="0"/>
              </a:endParaRPr>
            </a:p>
          </p:txBody>
        </p:sp>
        <p:sp>
          <p:nvSpPr>
            <p:cNvPr id="1043" name="TextBox 646">
              <a:extLst>
                <a:ext uri="{FF2B5EF4-FFF2-40B4-BE49-F238E27FC236}">
                  <a16:creationId xmlns:a16="http://schemas.microsoft.com/office/drawing/2014/main" id="{A5D3D1DF-5566-1E97-FBC7-8594E6C22508}"/>
                </a:ext>
              </a:extLst>
            </p:cNvPr>
            <p:cNvSpPr/>
            <p:nvPr/>
          </p:nvSpPr>
          <p:spPr>
            <a:xfrm>
              <a:off x="57222196" y="41253850"/>
              <a:ext cx="14864757" cy="230687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7200">
                <a:buFont typeface="+mj-lt"/>
                <a:buAutoNum type="arabicPeriod" startAt="4"/>
              </a:pPr>
              <a:r>
                <a:rPr lang="en-US" sz="2400" dirty="0">
                  <a:latin typeface="Calibri" panose="020F0502020204030204" pitchFamily="34" charset="0"/>
                  <a:cs typeface="Calibri" panose="020F0502020204030204" pitchFamily="34" charset="0"/>
                </a:rPr>
                <a:t>M. Jia, C. Shen, and Z. Wang, “A distributed probabilistic modeling algorithm for the aggregated power forecast error of multiple newly built wind farms,” IEEE Transactions on Sustainable Energy, vol. 10, no. 4, pp. 1857–1866, 2018.</a:t>
              </a:r>
            </a:p>
            <a:p>
              <a:pPr marL="457200" indent="-457200">
                <a:buFont typeface="+mj-lt"/>
                <a:buAutoNum type="arabicPeriod" startAt="4"/>
              </a:pPr>
              <a:r>
                <a:rPr lang="en-US" sz="2400" dirty="0">
                  <a:latin typeface="Calibri" panose="020F0502020204030204" pitchFamily="34" charset="0"/>
                  <a:cs typeface="Calibri" panose="020F0502020204030204" pitchFamily="34" charset="0"/>
                </a:rPr>
                <a:t>P. Pinson, H. Madsen, H. A. Nielsen, G. </a:t>
              </a:r>
              <a:r>
                <a:rPr lang="en-US" sz="2400" dirty="0" err="1">
                  <a:latin typeface="Calibri" panose="020F0502020204030204" pitchFamily="34" charset="0"/>
                  <a:cs typeface="Calibri" panose="020F0502020204030204" pitchFamily="34" charset="0"/>
                </a:rPr>
                <a:t>Papaefthymiou</a:t>
              </a:r>
              <a:r>
                <a:rPr lang="en-US" sz="2400" dirty="0">
                  <a:latin typeface="Calibri" panose="020F0502020204030204" pitchFamily="34" charset="0"/>
                  <a:cs typeface="Calibri" panose="020F0502020204030204" pitchFamily="34" charset="0"/>
                </a:rPr>
                <a:t>, and B. </a:t>
              </a:r>
              <a:r>
                <a:rPr lang="en-US" sz="2400" dirty="0" err="1">
                  <a:latin typeface="Calibri" panose="020F0502020204030204" pitchFamily="34" charset="0"/>
                  <a:cs typeface="Calibri" panose="020F0502020204030204" pitchFamily="34" charset="0"/>
                </a:rPr>
                <a:t>Klockl</a:t>
              </a:r>
              <a:r>
                <a:rPr lang="en-US" sz="2400" dirty="0">
                  <a:latin typeface="Calibri" panose="020F0502020204030204" pitchFamily="34" charset="0"/>
                  <a:cs typeface="Calibri" panose="020F0502020204030204" pitchFamily="34" charset="0"/>
                </a:rPr>
                <a:t>, ¨ “From probabilistic forecasts to statistical scenarios of short-term wind power production,” Wind Energy: An International Journal for Progress and Applications in Wind Power Conversion Technology, vol. 12, no. 1, pp. 51–62, 2009.</a:t>
              </a:r>
              <a:endParaRPr lang="en-US" sz="2400" b="1" dirty="0">
                <a:latin typeface="Calibri" panose="020F0502020204030204" pitchFamily="34" charset="0"/>
                <a:cs typeface="Calibri" panose="020F0502020204030204" pitchFamily="34" charset="0"/>
              </a:endParaRPr>
            </a:p>
          </p:txBody>
        </p:sp>
      </p:grpSp>
      <p:sp>
        <p:nvSpPr>
          <p:cNvPr id="1044" name="TextBox 1043">
            <a:extLst>
              <a:ext uri="{FF2B5EF4-FFF2-40B4-BE49-F238E27FC236}">
                <a16:creationId xmlns:a16="http://schemas.microsoft.com/office/drawing/2014/main" id="{A1FC548E-8FC5-A161-A606-1FB25330A83C}"/>
              </a:ext>
            </a:extLst>
          </p:cNvPr>
          <p:cNvSpPr txBox="1"/>
          <p:nvPr/>
        </p:nvSpPr>
        <p:spPr>
          <a:xfrm>
            <a:off x="8814116" y="960415"/>
            <a:ext cx="27799984" cy="2185214"/>
          </a:xfrm>
          <a:prstGeom prst="rect">
            <a:avLst/>
          </a:prstGeom>
          <a:noFill/>
        </p:spPr>
        <p:txBody>
          <a:bodyPr wrap="square">
            <a:spAutoFit/>
          </a:bodyPr>
          <a:lstStyle/>
          <a:p>
            <a:pPr algn="ctr" defTabSz="4389480">
              <a:lnSpc>
                <a:spcPct val="100000"/>
              </a:lnSpc>
              <a:spcBef>
                <a:spcPts val="601"/>
              </a:spcBef>
              <a:spcAft>
                <a:spcPts val="601"/>
              </a:spcAft>
            </a:pPr>
            <a:r>
              <a:rPr lang="en-US" sz="6800" b="1" strike="noStrike" spc="-1" dirty="0">
                <a:solidFill>
                  <a:srgbClr val="FF7300"/>
                </a:solidFill>
                <a:latin typeface="Calibri" panose="020F0502020204030204" pitchFamily="34" charset="0"/>
                <a:cs typeface="Calibri" panose="020F0502020204030204" pitchFamily="34" charset="0"/>
              </a:rPr>
              <a:t>SplitVAES</a:t>
            </a:r>
            <a:r>
              <a:rPr lang="en-US" sz="6800" b="1" spc="-1" dirty="0">
                <a:solidFill>
                  <a:srgbClr val="FF7300"/>
                </a:solidFill>
                <a:latin typeface="Calibri" panose="020F0502020204030204" pitchFamily="34" charset="0"/>
                <a:cs typeface="Calibri" panose="020F0502020204030204" pitchFamily="34" charset="0"/>
              </a:rPr>
              <a:t> - </a:t>
            </a:r>
            <a:r>
              <a:rPr lang="en-US" sz="6800" b="1" strike="noStrike" spc="-1" dirty="0">
                <a:solidFill>
                  <a:srgbClr val="FF7300"/>
                </a:solidFill>
                <a:latin typeface="Calibri" panose="020F0502020204030204" pitchFamily="34" charset="0"/>
                <a:cs typeface="Calibri" panose="020F0502020204030204" pitchFamily="34" charset="0"/>
              </a:rPr>
              <a:t>Decentralized scenario generation from siloed data for stochastic optimization problems</a:t>
            </a:r>
            <a:endParaRPr lang="en-US" sz="6800" b="0" strike="noStrike" spc="-1" dirty="0">
              <a:solidFill>
                <a:srgbClr val="000000"/>
              </a:solidFill>
              <a:latin typeface="Calibri" panose="020F0502020204030204" pitchFamily="34" charset="0"/>
              <a:cs typeface="Calibri" panose="020F0502020204030204" pitchFamily="34" charset="0"/>
            </a:endParaRPr>
          </a:p>
        </p:txBody>
      </p:sp>
      <p:sp>
        <p:nvSpPr>
          <p:cNvPr id="1045" name="Rectangle 1044">
            <a:extLst>
              <a:ext uri="{FF2B5EF4-FFF2-40B4-BE49-F238E27FC236}">
                <a16:creationId xmlns:a16="http://schemas.microsoft.com/office/drawing/2014/main" id="{EB7DB828-4672-7583-15F7-18763E7B09A7}"/>
              </a:ext>
            </a:extLst>
          </p:cNvPr>
          <p:cNvSpPr/>
          <p:nvPr/>
        </p:nvSpPr>
        <p:spPr>
          <a:xfrm>
            <a:off x="-419100" y="691206"/>
            <a:ext cx="44577000" cy="387830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8E7410B-956B-45CA-4C2C-5C194B23B797}"/>
              </a:ext>
            </a:extLst>
          </p:cNvPr>
          <p:cNvSpPr txBox="1"/>
          <p:nvPr/>
        </p:nvSpPr>
        <p:spPr>
          <a:xfrm>
            <a:off x="33032700" y="6004540"/>
            <a:ext cx="7636007" cy="584775"/>
          </a:xfrm>
          <a:prstGeom prst="rect">
            <a:avLst/>
          </a:prstGeom>
          <a:noFill/>
        </p:spPr>
        <p:txBody>
          <a:bodyPr wrap="square">
            <a:spAutoFit/>
          </a:bodyPr>
          <a:lstStyle/>
          <a:p>
            <a:pPr algn="ctr"/>
            <a:r>
              <a:rPr lang="en-US" sz="3200" b="1" dirty="0">
                <a:effectLst/>
                <a:latin typeface="Calibri" panose="020F0502020204030204" pitchFamily="34" charset="0"/>
                <a:cs typeface="Calibri" panose="020F0502020204030204" pitchFamily="34" charset="0"/>
              </a:rPr>
              <a:t>Applicability </a:t>
            </a:r>
            <a:r>
              <a:rPr lang="en-US" sz="3200" b="1">
                <a:effectLst/>
                <a:latin typeface="Calibri" panose="020F0502020204030204" pitchFamily="34" charset="0"/>
                <a:cs typeface="Calibri" panose="020F0502020204030204" pitchFamily="34" charset="0"/>
              </a:rPr>
              <a:t>to Diverse </a:t>
            </a:r>
            <a:r>
              <a:rPr lang="en-US" sz="3200" b="1" dirty="0">
                <a:effectLst/>
                <a:latin typeface="Calibri" panose="020F0502020204030204" pitchFamily="34" charset="0"/>
                <a:cs typeface="Calibri" panose="020F0502020204030204" pitchFamily="34" charset="0"/>
              </a:rPr>
              <a:t>Case Studies</a:t>
            </a:r>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3C4883B-35F6-D9FB-B0BC-CA4F981EBEBD}"/>
              </a:ext>
            </a:extLst>
          </p:cNvPr>
          <p:cNvPicPr>
            <a:picLocks noChangeAspect="1"/>
          </p:cNvPicPr>
          <p:nvPr/>
        </p:nvPicPr>
        <p:blipFill rotWithShape="1">
          <a:blip r:embed="rId17">
            <a:extLst>
              <a:ext uri="{28A0092B-C50C-407E-A947-70E740481C1C}">
                <a14:useLocalDpi xmlns:a14="http://schemas.microsoft.com/office/drawing/2010/main" val="0"/>
              </a:ext>
            </a:extLst>
          </a:blip>
          <a:srcRect t="2674" r="5211"/>
          <a:stretch/>
        </p:blipFill>
        <p:spPr>
          <a:xfrm>
            <a:off x="14375847" y="6260739"/>
            <a:ext cx="15868794" cy="8595506"/>
          </a:xfrm>
          <a:prstGeom prst="rect">
            <a:avLst/>
          </a:prstGeom>
        </p:spPr>
      </p:pic>
      <p:sp>
        <p:nvSpPr>
          <p:cNvPr id="14" name="TextBox 29">
            <a:extLst>
              <a:ext uri="{FF2B5EF4-FFF2-40B4-BE49-F238E27FC236}">
                <a16:creationId xmlns:a16="http://schemas.microsoft.com/office/drawing/2014/main" id="{3B3DC517-C990-25A1-E304-075FA4B83460}"/>
              </a:ext>
            </a:extLst>
          </p:cNvPr>
          <p:cNvSpPr/>
          <p:nvPr/>
        </p:nvSpPr>
        <p:spPr>
          <a:xfrm>
            <a:off x="14258191" y="5213006"/>
            <a:ext cx="16048948"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COMPUTATIONAL ARCHITECTURE</a:t>
            </a:r>
            <a:endParaRPr lang="en-US" sz="4400" b="0" strike="noStrike" spc="-1" dirty="0">
              <a:solidFill>
                <a:srgbClr val="FFFFFF"/>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7" name="TextBox 646">
                <a:extLst>
                  <a:ext uri="{FF2B5EF4-FFF2-40B4-BE49-F238E27FC236}">
                    <a16:creationId xmlns:a16="http://schemas.microsoft.com/office/drawing/2014/main" id="{B4084740-DDEE-50E0-529B-C16B68F46D57}"/>
                  </a:ext>
                </a:extLst>
              </p:cNvPr>
              <p:cNvSpPr/>
              <p:nvPr/>
            </p:nvSpPr>
            <p:spPr>
              <a:xfrm>
                <a:off x="14300221" y="15132689"/>
                <a:ext cx="7873979" cy="345545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0000"/>
                  </a:buClr>
                </a:pPr>
                <a:r>
                  <a:rPr lang="en-US" sz="2450" b="1" dirty="0">
                    <a:highlight>
                      <a:srgbClr val="FFFFFF"/>
                    </a:highlight>
                    <a:latin typeface="Calibri" panose="020F0502020204030204" pitchFamily="34" charset="0"/>
                    <a:cs typeface="Calibri" panose="020F0502020204030204" pitchFamily="34" charset="0"/>
                  </a:rPr>
                  <a:t>Forward Pass </a:t>
                </a:r>
                <a:r>
                  <a:rPr lang="en-US" sz="2450" b="0" i="0" dirty="0">
                    <a:effectLst/>
                    <a:highlight>
                      <a:srgbClr val="FFFFFF"/>
                    </a:highlight>
                    <a:latin typeface="Calibri" panose="020F0502020204030204" pitchFamily="34" charset="0"/>
                    <a:cs typeface="Calibri" panose="020F0502020204030204" pitchFamily="34" charset="0"/>
                  </a:rPr>
                  <a:t>(FP): </a:t>
                </a:r>
              </a:p>
              <a:p>
                <a:pPr marL="457200" indent="-457200" algn="just">
                  <a:buClr>
                    <a:srgbClr val="000000"/>
                  </a:buClr>
                  <a:buFont typeface="Wingdings" panose="05000000000000000000" pitchFamily="2" charset="2"/>
                  <a:buChar char="§"/>
                </a:pPr>
                <a:r>
                  <a:rPr lang="en-US" sz="2400" b="0" i="0" dirty="0">
                    <a:effectLst/>
                    <a:highlight>
                      <a:srgbClr val="FFFFFF"/>
                    </a:highlight>
                    <a:latin typeface="Calibri" panose="020F0502020204030204" pitchFamily="34" charset="0"/>
                    <a:cs typeface="Calibri" panose="020F0502020204030204" pitchFamily="34" charset="0"/>
                  </a:rPr>
                  <a:t>Edge-AE generates </a:t>
                </a:r>
                <a:r>
                  <a:rPr lang="en-US" sz="2400" b="1" i="0" dirty="0">
                    <a:effectLst/>
                    <a:highlight>
                      <a:srgbClr val="FFFFFF"/>
                    </a:highlight>
                    <a:latin typeface="Calibri" panose="020F0502020204030204" pitchFamily="34" charset="0"/>
                    <a:cs typeface="Calibri" panose="020F0502020204030204" pitchFamily="34" charset="0"/>
                  </a:rPr>
                  <a:t>low dimensional embeddings</a:t>
                </a:r>
                <a:r>
                  <a:rPr lang="en-US" sz="2400" b="0" i="0" dirty="0">
                    <a:effectLst/>
                    <a:highlight>
                      <a:srgbClr val="FFFFFF"/>
                    </a:highlight>
                    <a:latin typeface="Calibri" panose="020F0502020204030204" pitchFamily="34" charset="0"/>
                    <a:cs typeface="Calibri" panose="020F0502020204030204" pitchFamily="34" charset="0"/>
                  </a:rPr>
                  <a:t> which are sent to the Server-VAE.</a:t>
                </a:r>
              </a:p>
              <a:p>
                <a:pPr marL="457200" indent="-457200" algn="just">
                  <a:buClr>
                    <a:srgbClr val="000000"/>
                  </a:buClr>
                  <a:buFont typeface="Wingdings" panose="05000000000000000000" pitchFamily="2" charset="2"/>
                  <a:buChar char="§"/>
                </a:pPr>
                <a:r>
                  <a:rPr lang="en-US" sz="2400" dirty="0">
                    <a:highlight>
                      <a:srgbClr val="FFFFFF"/>
                    </a:highlight>
                    <a:latin typeface="Calibri" panose="020F0502020204030204" pitchFamily="34" charset="0"/>
                    <a:cs typeface="Calibri" panose="020F0502020204030204" pitchFamily="34" charset="0"/>
                  </a:rPr>
                  <a:t>The probabilistic encoder </a:t>
                </a:r>
                <a14:m>
                  <m:oMath xmlns:m="http://schemas.openxmlformats.org/officeDocument/2006/math">
                    <m:sSub>
                      <m:sSubPr>
                        <m:ctrlPr>
                          <a:rPr lang="en-US" sz="2400" b="0" i="1" smtClean="0">
                            <a:highlight>
                              <a:srgbClr val="FFFFFF"/>
                            </a:highlight>
                            <a:latin typeface="Cambria Math" panose="02040503050406030204" pitchFamily="18" charset="0"/>
                            <a:cs typeface="Calibri" panose="020F0502020204030204" pitchFamily="34" charset="0"/>
                          </a:rPr>
                        </m:ctrlPr>
                      </m:sSubPr>
                      <m:e>
                        <m:r>
                          <a:rPr lang="en-US" sz="2400" b="0" i="1" smtClean="0">
                            <a:highlight>
                              <a:srgbClr val="FFFFFF"/>
                            </a:highlight>
                            <a:latin typeface="Cambria Math" panose="02040503050406030204" pitchFamily="18" charset="0"/>
                            <a:cs typeface="Calibri" panose="020F0502020204030204" pitchFamily="34" charset="0"/>
                          </a:rPr>
                          <m:t>𝑞</m:t>
                        </m:r>
                      </m:e>
                      <m:sub>
                        <m:r>
                          <a:rPr lang="en-US" sz="2400" b="0" i="1" smtClean="0">
                            <a:highlight>
                              <a:srgbClr val="FFFFFF"/>
                            </a:highlight>
                            <a:latin typeface="Cambria Math" panose="02040503050406030204" pitchFamily="18" charset="0"/>
                            <a:cs typeface="Calibri" panose="020F0502020204030204" pitchFamily="34" charset="0"/>
                          </a:rPr>
                          <m:t>𝜙</m:t>
                        </m:r>
                      </m:sub>
                    </m:sSub>
                    <m:r>
                      <a:rPr lang="en-US" sz="2400" b="0" i="1" smtClean="0">
                        <a:highlight>
                          <a:srgbClr val="FFFFFF"/>
                        </a:highlight>
                        <a:latin typeface="Cambria Math" panose="02040503050406030204" pitchFamily="18" charset="0"/>
                        <a:cs typeface="Calibri" panose="020F0502020204030204" pitchFamily="34" charset="0"/>
                      </a:rPr>
                      <m:t>(</m:t>
                    </m:r>
                    <m:r>
                      <a:rPr lang="en-US" sz="2400" b="0" i="1" smtClean="0">
                        <a:highlight>
                          <a:srgbClr val="FFFFFF"/>
                        </a:highlight>
                        <a:latin typeface="Cambria Math" panose="02040503050406030204" pitchFamily="18" charset="0"/>
                        <a:cs typeface="Calibri" panose="020F0502020204030204" pitchFamily="34" charset="0"/>
                      </a:rPr>
                      <m:t>𝑥</m:t>
                    </m:r>
                    <m:r>
                      <a:rPr lang="en-US" sz="2400" b="0" i="1" smtClean="0">
                        <a:highlight>
                          <a:srgbClr val="FFFFFF"/>
                        </a:highlight>
                        <a:latin typeface="Cambria Math" panose="02040503050406030204" pitchFamily="18" charset="0"/>
                        <a:cs typeface="Calibri" panose="020F0502020204030204" pitchFamily="34" charset="0"/>
                      </a:rPr>
                      <m:t>) </m:t>
                    </m:r>
                  </m:oMath>
                </a14:m>
                <a:r>
                  <a:rPr lang="en-US" sz="2400" dirty="0">
                    <a:highlight>
                      <a:srgbClr val="FFFFFF"/>
                    </a:highlight>
                    <a:latin typeface="Calibri" panose="020F0502020204030204" pitchFamily="34" charset="0"/>
                    <a:cs typeface="Calibri" panose="020F0502020204030204" pitchFamily="34" charset="0"/>
                  </a:rPr>
                  <a:t>yields </a:t>
                </a:r>
                <a:r>
                  <a:rPr lang="en-US" sz="2400" b="1" dirty="0">
                    <a:highlight>
                      <a:srgbClr val="FFFFFF"/>
                    </a:highlight>
                    <a:latin typeface="Calibri" panose="020F0502020204030204" pitchFamily="34" charset="0"/>
                    <a:cs typeface="Calibri" panose="020F0502020204030204" pitchFamily="34" charset="0"/>
                  </a:rPr>
                  <a:t>latent space representations</a:t>
                </a:r>
                <a:r>
                  <a:rPr lang="en-US" sz="2400" dirty="0">
                    <a:highlight>
                      <a:srgbClr val="FFFFFF"/>
                    </a:highlight>
                    <a:latin typeface="Calibri" panose="020F0502020204030204" pitchFamily="34" charset="0"/>
                    <a:cs typeface="Calibri" panose="020F0502020204030204" pitchFamily="34" charset="0"/>
                  </a:rPr>
                  <a:t> of the received embeddings.</a:t>
                </a:r>
              </a:p>
              <a:p>
                <a:pPr marL="457200" indent="-457200" algn="just">
                  <a:buClr>
                    <a:srgbClr val="000000"/>
                  </a:buClr>
                  <a:buFont typeface="Wingdings" panose="05000000000000000000" pitchFamily="2" charset="2"/>
                  <a:buChar char="§"/>
                </a:pPr>
                <a:r>
                  <a:rPr lang="en-US" sz="2400" b="0" i="0" dirty="0">
                    <a:effectLst/>
                    <a:highlight>
                      <a:srgbClr val="FFFFFF"/>
                    </a:highlight>
                    <a:latin typeface="Calibri" panose="020F0502020204030204" pitchFamily="34" charset="0"/>
                    <a:cs typeface="Calibri" panose="020F0502020204030204" pitchFamily="34" charset="0"/>
                  </a:rPr>
                  <a:t>The </a:t>
                </a:r>
                <a:r>
                  <a:rPr lang="en-US" sz="2400" dirty="0">
                    <a:highlight>
                      <a:srgbClr val="FFFFFF"/>
                    </a:highlight>
                    <a:latin typeface="Calibri" panose="020F0502020204030204" pitchFamily="34" charset="0"/>
                    <a:cs typeface="Calibri" panose="020F0502020204030204" pitchFamily="34" charset="0"/>
                  </a:rPr>
                  <a:t>probabilistic decoder </a:t>
                </a:r>
                <a14:m>
                  <m:oMath xmlns:m="http://schemas.openxmlformats.org/officeDocument/2006/math">
                    <m:sSub>
                      <m:sSubPr>
                        <m:ctrlPr>
                          <a:rPr lang="en-US" sz="2400" b="0" i="1" smtClean="0">
                            <a:highlight>
                              <a:srgbClr val="FFFFFF"/>
                            </a:highlight>
                            <a:latin typeface="Cambria Math" panose="02040503050406030204" pitchFamily="18" charset="0"/>
                            <a:cs typeface="Calibri" panose="020F0502020204030204" pitchFamily="34" charset="0"/>
                          </a:rPr>
                        </m:ctrlPr>
                      </m:sSubPr>
                      <m:e>
                        <m:r>
                          <a:rPr lang="en-US" sz="2400" b="0" i="1" smtClean="0">
                            <a:highlight>
                              <a:srgbClr val="FFFFFF"/>
                            </a:highlight>
                            <a:latin typeface="Cambria Math" panose="02040503050406030204" pitchFamily="18" charset="0"/>
                            <a:cs typeface="Calibri" panose="020F0502020204030204" pitchFamily="34" charset="0"/>
                          </a:rPr>
                          <m:t>𝑝</m:t>
                        </m:r>
                      </m:e>
                      <m:sub>
                        <m:r>
                          <a:rPr lang="en-US" sz="2400" b="0" i="1" smtClean="0">
                            <a:highlight>
                              <a:srgbClr val="FFFFFF"/>
                            </a:highlight>
                            <a:latin typeface="Cambria Math" panose="02040503050406030204" pitchFamily="18" charset="0"/>
                            <a:cs typeface="Calibri" panose="020F0502020204030204" pitchFamily="34" charset="0"/>
                          </a:rPr>
                          <m:t>𝜃</m:t>
                        </m:r>
                      </m:sub>
                    </m:sSub>
                    <m:r>
                      <a:rPr lang="en-US" sz="2400" b="0" i="1" smtClean="0">
                        <a:highlight>
                          <a:srgbClr val="FFFFFF"/>
                        </a:highlight>
                        <a:latin typeface="Cambria Math" panose="02040503050406030204" pitchFamily="18" charset="0"/>
                        <a:cs typeface="Calibri" panose="020F0502020204030204" pitchFamily="34" charset="0"/>
                      </a:rPr>
                      <m:t>(</m:t>
                    </m:r>
                    <m:r>
                      <a:rPr lang="en-US" sz="2400" b="0" i="1" smtClean="0">
                        <a:highlight>
                          <a:srgbClr val="FFFFFF"/>
                        </a:highlight>
                        <a:latin typeface="Cambria Math" panose="02040503050406030204" pitchFamily="18" charset="0"/>
                        <a:cs typeface="Calibri" panose="020F0502020204030204" pitchFamily="34" charset="0"/>
                      </a:rPr>
                      <m:t>𝑥</m:t>
                    </m:r>
                    <m:r>
                      <a:rPr lang="en-US" sz="2400" b="0" i="1" smtClean="0">
                        <a:highlight>
                          <a:srgbClr val="FFFFFF"/>
                        </a:highlight>
                        <a:latin typeface="Cambria Math" panose="02040503050406030204" pitchFamily="18" charset="0"/>
                        <a:cs typeface="Calibri" panose="020F0502020204030204" pitchFamily="34" charset="0"/>
                      </a:rPr>
                      <m:t>|</m:t>
                    </m:r>
                    <m:r>
                      <a:rPr lang="en-US" sz="2400" b="0" i="1" smtClean="0">
                        <a:highlight>
                          <a:srgbClr val="FFFFFF"/>
                        </a:highlight>
                        <a:latin typeface="Cambria Math" panose="02040503050406030204" pitchFamily="18" charset="0"/>
                        <a:cs typeface="Calibri" panose="020F0502020204030204" pitchFamily="34" charset="0"/>
                      </a:rPr>
                      <m:t>𝑧</m:t>
                    </m:r>
                    <m:r>
                      <a:rPr lang="en-US" sz="2400" b="0" i="1" smtClean="0">
                        <a:highlight>
                          <a:srgbClr val="FFFFFF"/>
                        </a:highlight>
                        <a:latin typeface="Cambria Math" panose="02040503050406030204" pitchFamily="18" charset="0"/>
                        <a:cs typeface="Calibri" panose="020F0502020204030204" pitchFamily="34" charset="0"/>
                      </a:rPr>
                      <m:t>)</m:t>
                    </m:r>
                  </m:oMath>
                </a14:m>
                <a:r>
                  <a:rPr lang="en-US" sz="2400" dirty="0">
                    <a:highlight>
                      <a:srgbClr val="FFFFFF"/>
                    </a:highlight>
                    <a:latin typeface="Calibri" panose="020F0502020204030204" pitchFamily="34" charset="0"/>
                    <a:cs typeface="Calibri" panose="020F0502020204030204" pitchFamily="34" charset="0"/>
                  </a:rPr>
                  <a:t> generates </a:t>
                </a:r>
                <a:r>
                  <a:rPr lang="en-US" sz="2400" b="1" dirty="0">
                    <a:highlight>
                      <a:srgbClr val="FFFFFF"/>
                    </a:highlight>
                    <a:latin typeface="Calibri" panose="020F0502020204030204" pitchFamily="34" charset="0"/>
                    <a:cs typeface="Calibri" panose="020F0502020204030204" pitchFamily="34" charset="0"/>
                  </a:rPr>
                  <a:t>estimates of low dimensional embeddings</a:t>
                </a:r>
                <a:r>
                  <a:rPr lang="en-US" sz="2400" dirty="0">
                    <a:highlight>
                      <a:srgbClr val="FFFFFF"/>
                    </a:highlight>
                    <a:latin typeface="Calibri" panose="020F0502020204030204" pitchFamily="34" charset="0"/>
                    <a:cs typeface="Calibri" panose="020F0502020204030204" pitchFamily="34" charset="0"/>
                  </a:rPr>
                  <a:t> for each edge location.</a:t>
                </a:r>
              </a:p>
              <a:p>
                <a:pPr marL="457200" indent="-457200" algn="just">
                  <a:buClr>
                    <a:srgbClr val="000000"/>
                  </a:buClr>
                  <a:buFont typeface="Wingdings" panose="05000000000000000000" pitchFamily="2" charset="2"/>
                  <a:buChar char="§"/>
                </a:pPr>
                <a:r>
                  <a:rPr lang="en-US" sz="2400" b="0" i="0" dirty="0">
                    <a:effectLst/>
                    <a:highlight>
                      <a:srgbClr val="FFFFFF"/>
                    </a:highlight>
                    <a:latin typeface="Calibri" panose="020F0502020204030204" pitchFamily="34" charset="0"/>
                    <a:cs typeface="Calibri" panose="020F0502020204030204" pitchFamily="34" charset="0"/>
                  </a:rPr>
                  <a:t>The Edge-AE decoder uses the </a:t>
                </a:r>
                <a:r>
                  <a:rPr lang="en-US" sz="2400" dirty="0">
                    <a:highlight>
                      <a:srgbClr val="FFFFFF"/>
                    </a:highlight>
                    <a:latin typeface="Calibri" panose="020F0502020204030204" pitchFamily="34" charset="0"/>
                    <a:cs typeface="Calibri" panose="020F0502020204030204" pitchFamily="34" charset="0"/>
                  </a:rPr>
                  <a:t>Server-VAE embedding estimates to predict reconstruction error of raw data.</a:t>
                </a:r>
                <a:endParaRPr lang="en-US" sz="2400" b="0" strike="noStrike" spc="-1" dirty="0">
                  <a:solidFill>
                    <a:srgbClr val="000000"/>
                  </a:solidFill>
                  <a:latin typeface="Calibri" panose="020F0502020204030204" pitchFamily="34" charset="0"/>
                  <a:cs typeface="Calibri" panose="020F0502020204030204" pitchFamily="34" charset="0"/>
                </a:endParaRPr>
              </a:p>
            </p:txBody>
          </p:sp>
        </mc:Choice>
        <mc:Fallback>
          <p:sp>
            <p:nvSpPr>
              <p:cNvPr id="17" name="TextBox 646">
                <a:extLst>
                  <a:ext uri="{FF2B5EF4-FFF2-40B4-BE49-F238E27FC236}">
                    <a16:creationId xmlns:a16="http://schemas.microsoft.com/office/drawing/2014/main" id="{B4084740-DDEE-50E0-529B-C16B68F46D57}"/>
                  </a:ext>
                </a:extLst>
              </p:cNvPr>
              <p:cNvSpPr>
                <a:spLocks noRot="1" noChangeAspect="1" noMove="1" noResize="1" noEditPoints="1" noAdjustHandles="1" noChangeArrowheads="1" noChangeShapeType="1" noTextEdit="1"/>
              </p:cNvSpPr>
              <p:nvPr/>
            </p:nvSpPr>
            <p:spPr>
              <a:xfrm>
                <a:off x="14300221" y="15132689"/>
                <a:ext cx="7873979" cy="3455454"/>
              </a:xfrm>
              <a:prstGeom prst="rect">
                <a:avLst/>
              </a:prstGeom>
              <a:blipFill>
                <a:blip r:embed="rId18"/>
                <a:stretch>
                  <a:fillRect l="-1288" t="-1465" r="-1932" b="-2930"/>
                </a:stretch>
              </a:blipFill>
              <a:ln w="0">
                <a:noFill/>
              </a:ln>
            </p:spPr>
            <p:txBody>
              <a:bodyPr/>
              <a:lstStyle/>
              <a:p>
                <a:r>
                  <a:rPr lang="en-US">
                    <a:noFill/>
                  </a:rPr>
                  <a:t> </a:t>
                </a:r>
              </a:p>
            </p:txBody>
          </p:sp>
        </mc:Fallback>
      </mc:AlternateContent>
      <p:sp>
        <p:nvSpPr>
          <p:cNvPr id="19" name="TextBox 646">
            <a:extLst>
              <a:ext uri="{FF2B5EF4-FFF2-40B4-BE49-F238E27FC236}">
                <a16:creationId xmlns:a16="http://schemas.microsoft.com/office/drawing/2014/main" id="{2CF42C54-7C46-1A2E-E636-CD94BB98ACD9}"/>
              </a:ext>
            </a:extLst>
          </p:cNvPr>
          <p:cNvSpPr/>
          <p:nvPr/>
        </p:nvSpPr>
        <p:spPr>
          <a:xfrm>
            <a:off x="22669500" y="15152119"/>
            <a:ext cx="7624585" cy="348411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0000"/>
              </a:buClr>
            </a:pPr>
            <a:r>
              <a:rPr lang="en-US" sz="2450" b="1" dirty="0">
                <a:highlight>
                  <a:srgbClr val="FFFFFF"/>
                </a:highlight>
                <a:latin typeface="Calibri" panose="020F0502020204030204" pitchFamily="34" charset="0"/>
                <a:cs typeface="Calibri" panose="020F0502020204030204" pitchFamily="34" charset="0"/>
              </a:rPr>
              <a:t>Backward Pass </a:t>
            </a:r>
            <a:r>
              <a:rPr lang="en-US" sz="2450" b="0" i="0" dirty="0">
                <a:effectLst/>
                <a:highlight>
                  <a:srgbClr val="FFFFFF"/>
                </a:highlight>
                <a:latin typeface="Calibri" panose="020F0502020204030204" pitchFamily="34" charset="0"/>
                <a:cs typeface="Calibri" panose="020F0502020204030204" pitchFamily="34" charset="0"/>
              </a:rPr>
              <a:t>(FP): </a:t>
            </a:r>
          </a:p>
          <a:p>
            <a:pPr marL="457200" indent="-457200" algn="just">
              <a:buClr>
                <a:srgbClr val="000000"/>
              </a:buClr>
              <a:buFont typeface="Wingdings" panose="05000000000000000000" pitchFamily="2" charset="2"/>
              <a:buChar char="§"/>
            </a:pPr>
            <a:r>
              <a:rPr lang="en-US" sz="2450" b="0" i="0" dirty="0">
                <a:effectLst/>
                <a:highlight>
                  <a:srgbClr val="FFFFFF"/>
                </a:highlight>
                <a:latin typeface="Calibri" panose="020F0502020204030204" pitchFamily="34" charset="0"/>
                <a:cs typeface="Calibri" panose="020F0502020204030204" pitchFamily="34" charset="0"/>
              </a:rPr>
              <a:t>Edge-AEs receive embedding estimates and compute prediction error using decoder.</a:t>
            </a:r>
          </a:p>
          <a:p>
            <a:pPr marL="457200" indent="-457200" algn="just">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The errors on the input layer are distributed back to the Server-VAE.</a:t>
            </a:r>
          </a:p>
          <a:p>
            <a:pPr marL="457200" indent="-457200" algn="just">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The received errors are backpropagated through the VAE to yield errors at the VAE input layer.</a:t>
            </a:r>
          </a:p>
          <a:p>
            <a:pPr marL="457200" indent="-457200" algn="just">
              <a:buClr>
                <a:srgbClr val="000000"/>
              </a:buClr>
              <a:buFont typeface="Wingdings" panose="05000000000000000000" pitchFamily="2" charset="2"/>
              <a:buChar char="§"/>
            </a:pPr>
            <a:r>
              <a:rPr lang="en-US" sz="2450" dirty="0">
                <a:highlight>
                  <a:srgbClr val="FFFFFF"/>
                </a:highlight>
                <a:latin typeface="Calibri" panose="020F0502020204030204" pitchFamily="34" charset="0"/>
                <a:cs typeface="Calibri" panose="020F0502020204030204" pitchFamily="34" charset="0"/>
              </a:rPr>
              <a:t>VAE input errors are distributed to Edge-AEs where they are backpropagated through the encoder</a:t>
            </a: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VIVA poster wide">
  <a:themeElements>
    <a:clrScheme name="VIVA poster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VA poster wid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VIVA poster wide</Template>
  <TotalTime>5420</TotalTime>
  <Words>1485</Words>
  <Application>Microsoft Macintosh PowerPoint</Application>
  <PresentationFormat>Custom</PresentationFormat>
  <Paragraphs>144</Paragraphs>
  <Slides>1</Slides>
  <Notes>1</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1</vt:i4>
      </vt:variant>
    </vt:vector>
  </HeadingPairs>
  <TitlesOfParts>
    <vt:vector size="19" baseType="lpstr">
      <vt:lpstr>Arial</vt:lpstr>
      <vt:lpstr>Calibri</vt:lpstr>
      <vt:lpstr>Cambria Math</vt:lpstr>
      <vt:lpstr>Symbol</vt:lpstr>
      <vt:lpstr>Times New Roman</vt:lpstr>
      <vt:lpstr>Verdana</vt:lpstr>
      <vt:lpstr>Wingdings</vt:lpstr>
      <vt:lpstr>VIVA poster wide</vt:lpstr>
      <vt:lpstr>VIVA poster wide</vt:lpstr>
      <vt:lpstr>VIVA poster wide</vt:lpstr>
      <vt:lpstr>VIVA poster wide</vt:lpstr>
      <vt:lpstr>VIVA poster wide</vt:lpstr>
      <vt:lpstr>VIVA poster wide</vt:lpstr>
      <vt:lpstr>VIVA poster wide</vt:lpstr>
      <vt:lpstr>VIVA poster wide</vt:lpstr>
      <vt:lpstr>VIVA poster wide</vt:lpstr>
      <vt:lpstr>VIVA poster wide</vt:lpstr>
      <vt:lpstr>VIVA poster wide</vt:lpstr>
      <vt:lpstr>PowerPoint Presentation</vt:lpstr>
    </vt:vector>
  </TitlesOfParts>
  <Company>VIVA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subject/>
  <dc:creator>Chenang Liu</dc:creator>
  <dc:description/>
  <cp:lastModifiedBy>Quang-Nguyen Vo-Huynh</cp:lastModifiedBy>
  <cp:revision>902</cp:revision>
  <cp:lastPrinted>2017-10-17T18:02:57Z</cp:lastPrinted>
  <dcterms:created xsi:type="dcterms:W3CDTF">2010-05-06T18:41:09Z</dcterms:created>
  <dcterms:modified xsi:type="dcterms:W3CDTF">2024-04-19T03:12:39Z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